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2" autoAdjust="0"/>
    <p:restoredTop sz="94660"/>
  </p:normalViewPr>
  <p:slideViewPr>
    <p:cSldViewPr snapToGrid="0">
      <p:cViewPr varScale="1">
        <p:scale>
          <a:sx n="116" d="100"/>
          <a:sy n="116" d="100"/>
        </p:scale>
        <p:origin x="12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8/31/2016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8/31/2016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8/31/2016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8/31/2016</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8/31/2016</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8/31/2016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2024" y="3494176"/>
            <a:ext cx="212598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8/31/2016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92024" y="3493008"/>
            <a:ext cx="212598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8/31/2016</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8/31/2016</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dirty="0" smtClean="0"/>
              <a:t>Bell Ringer!</a:t>
            </a:r>
            <a:endParaRPr lang="en-US" sz="4800" dirty="0"/>
          </a:p>
        </p:txBody>
      </p:sp>
      <p:sp>
        <p:nvSpPr>
          <p:cNvPr id="5" name="Content Placeholder 4"/>
          <p:cNvSpPr>
            <a:spLocks noGrp="1"/>
          </p:cNvSpPr>
          <p:nvPr>
            <p:ph idx="1"/>
          </p:nvPr>
        </p:nvSpPr>
        <p:spPr/>
        <p:txBody>
          <a:bodyPr>
            <a:normAutofit/>
          </a:bodyPr>
          <a:lstStyle/>
          <a:p>
            <a:r>
              <a:rPr lang="en-US" sz="3600" dirty="0" smtClean="0"/>
              <a:t>Get your journal and be ready to start watching </a:t>
            </a:r>
            <a:r>
              <a:rPr lang="en-US" sz="3600" i="1" dirty="0" smtClean="0"/>
              <a:t>Channel One News</a:t>
            </a:r>
            <a:r>
              <a:rPr lang="en-US" sz="3600" dirty="0" smtClean="0"/>
              <a:t>. </a:t>
            </a:r>
          </a:p>
          <a:p>
            <a:r>
              <a:rPr lang="en-US" sz="3600" dirty="0" smtClean="0"/>
              <a:t>While watching, for each news story, write down whether it was </a:t>
            </a:r>
            <a:r>
              <a:rPr lang="en-US" sz="3600" b="1" dirty="0" smtClean="0"/>
              <a:t>watchdog reporting, investigative reporting, </a:t>
            </a:r>
            <a:r>
              <a:rPr lang="en-US" sz="3600" dirty="0" smtClean="0"/>
              <a:t>or both.</a:t>
            </a:r>
            <a:endParaRPr lang="en-US" sz="3600" dirty="0"/>
          </a:p>
        </p:txBody>
      </p:sp>
    </p:spTree>
    <p:extLst>
      <p:ext uri="{BB962C8B-B14F-4D97-AF65-F5344CB8AC3E}">
        <p14:creationId xmlns:p14="http://schemas.microsoft.com/office/powerpoint/2010/main" val="150701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36"/>
            <a:ext cx="2758965" cy="4601183"/>
          </a:xfrm>
        </p:spPr>
        <p:txBody>
          <a:bodyPr>
            <a:normAutofit/>
          </a:bodyPr>
          <a:lstStyle/>
          <a:p>
            <a:r>
              <a:rPr lang="en-US" sz="4000" dirty="0" smtClean="0"/>
              <a:t>7. Prominence</a:t>
            </a:r>
            <a:endParaRPr lang="en-US" sz="4000" dirty="0"/>
          </a:p>
        </p:txBody>
      </p:sp>
      <p:sp>
        <p:nvSpPr>
          <p:cNvPr id="3" name="Content Placeholder 2"/>
          <p:cNvSpPr>
            <a:spLocks noGrp="1"/>
          </p:cNvSpPr>
          <p:nvPr>
            <p:ph idx="1"/>
          </p:nvPr>
        </p:nvSpPr>
        <p:spPr>
          <a:xfrm>
            <a:off x="2910189" y="304800"/>
            <a:ext cx="5486400" cy="6800335"/>
          </a:xfrm>
        </p:spPr>
        <p:txBody>
          <a:bodyPr>
            <a:normAutofit fontScale="70000" lnSpcReduction="20000"/>
          </a:bodyPr>
          <a:lstStyle/>
          <a:p>
            <a:r>
              <a:rPr lang="en-US" sz="5800" b="1" dirty="0" smtClean="0">
                <a:solidFill>
                  <a:schemeClr val="accent1">
                    <a:lumMod val="50000"/>
                  </a:schemeClr>
                </a:solidFill>
              </a:rPr>
              <a:t>The importance of the main people in the story, how well known.</a:t>
            </a:r>
          </a:p>
          <a:p>
            <a:pPr marL="0" indent="0">
              <a:buNone/>
            </a:pPr>
            <a:endParaRPr lang="en-US" sz="5100" b="1" dirty="0"/>
          </a:p>
          <a:p>
            <a:r>
              <a:rPr lang="en-US" sz="4600" b="1" dirty="0" err="1" smtClean="0"/>
              <a:t>Ex:</a:t>
            </a:r>
            <a:r>
              <a:rPr lang="en-US" sz="4600" b="1" dirty="0" err="1"/>
              <a:t>Selena</a:t>
            </a:r>
            <a:r>
              <a:rPr lang="en-US" sz="4600" b="1" dirty="0"/>
              <a:t> Gomez taking time off for health reasons</a:t>
            </a:r>
          </a:p>
          <a:p>
            <a:pPr marL="0" indent="0">
              <a:buNone/>
            </a:pPr>
            <a:r>
              <a:rPr lang="en-US" sz="3600" dirty="0"/>
              <a:t>Selena Gomez is taking time off to deal with issues stemming from her Lupus.</a:t>
            </a:r>
          </a:p>
          <a:p>
            <a:pPr marL="0" indent="0">
              <a:buNone/>
            </a:pPr>
            <a:r>
              <a:rPr lang="en-US" sz="3600" dirty="0"/>
              <a:t>"I've discovered that anxiety, panic attacks and depression can be side effects of Lupus, which can present their own challenges," Gomez said in a statement to CNN. "I want to be proactive and focus on maintaining my health and happiness and have decided that the best way forward is to take some time off."</a:t>
            </a:r>
          </a:p>
          <a:p>
            <a:pPr marL="0" indent="0">
              <a:buNone/>
            </a:pPr>
            <a:endParaRPr lang="en-US" sz="3600" dirty="0"/>
          </a:p>
        </p:txBody>
      </p:sp>
    </p:spTree>
    <p:extLst>
      <p:ext uri="{BB962C8B-B14F-4D97-AF65-F5344CB8AC3E}">
        <p14:creationId xmlns:p14="http://schemas.microsoft.com/office/powerpoint/2010/main" val="1395205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36"/>
            <a:ext cx="2522483" cy="4601183"/>
          </a:xfrm>
        </p:spPr>
        <p:txBody>
          <a:bodyPr>
            <a:normAutofit/>
          </a:bodyPr>
          <a:lstStyle/>
          <a:p>
            <a:r>
              <a:rPr lang="en-US" sz="4400" dirty="0" smtClean="0"/>
              <a:t>8. Conflicts</a:t>
            </a:r>
            <a:endParaRPr lang="en-US" sz="4400" dirty="0"/>
          </a:p>
        </p:txBody>
      </p:sp>
      <p:sp>
        <p:nvSpPr>
          <p:cNvPr id="3" name="Content Placeholder 2"/>
          <p:cNvSpPr>
            <a:spLocks noGrp="1"/>
          </p:cNvSpPr>
          <p:nvPr>
            <p:ph idx="1"/>
          </p:nvPr>
        </p:nvSpPr>
        <p:spPr>
          <a:xfrm>
            <a:off x="2901951" y="123568"/>
            <a:ext cx="5486400" cy="6277232"/>
          </a:xfrm>
        </p:spPr>
        <p:txBody>
          <a:bodyPr>
            <a:normAutofit/>
          </a:bodyPr>
          <a:lstStyle/>
          <a:p>
            <a:r>
              <a:rPr lang="en-US" sz="3900" b="1" dirty="0" smtClean="0">
                <a:solidFill>
                  <a:schemeClr val="accent1">
                    <a:lumMod val="50000"/>
                  </a:schemeClr>
                </a:solidFill>
              </a:rPr>
              <a:t>Any time there is a struggle; war, elections, sports, etc.</a:t>
            </a:r>
          </a:p>
          <a:p>
            <a:endParaRPr lang="en-US" sz="3600" dirty="0"/>
          </a:p>
          <a:p>
            <a:r>
              <a:rPr lang="en-US" sz="2400" dirty="0" smtClean="0"/>
              <a:t>Ex: </a:t>
            </a:r>
            <a:r>
              <a:rPr lang="en-US" sz="2400" b="1" dirty="0"/>
              <a:t>Anger and the 2016 presidential </a:t>
            </a:r>
            <a:r>
              <a:rPr lang="en-US" sz="2400" b="1" dirty="0" smtClean="0"/>
              <a:t>election</a:t>
            </a:r>
          </a:p>
          <a:p>
            <a:pPr marL="0" indent="0">
              <a:buNone/>
            </a:pPr>
            <a:r>
              <a:rPr lang="en-US" sz="2200" dirty="0" smtClean="0"/>
              <a:t>Poll after poll</a:t>
            </a:r>
            <a:r>
              <a:rPr lang="en-US" sz="2200" dirty="0"/>
              <a:t> continues to show Donald Trump leading across all of the usual groups in the Republican party. We often hear - both from </a:t>
            </a:r>
            <a:r>
              <a:rPr lang="en-US" sz="2200" dirty="0" smtClean="0"/>
              <a:t>analysts</a:t>
            </a:r>
            <a:r>
              <a:rPr lang="en-US" sz="2200" dirty="0"/>
              <a:t> and voters themselves - that his popularity is brought about by voters' anger at politics-as-usual. And we're told that this is an indication of a wider - even transcendent - frustration with the whole process.</a:t>
            </a:r>
            <a:endParaRPr lang="en-US" sz="2200" b="1" dirty="0"/>
          </a:p>
          <a:p>
            <a:pPr marL="0" indent="0">
              <a:buNone/>
            </a:pPr>
            <a:endParaRPr lang="en-US" sz="3600" dirty="0"/>
          </a:p>
        </p:txBody>
      </p:sp>
    </p:spTree>
    <p:extLst>
      <p:ext uri="{BB962C8B-B14F-4D97-AF65-F5344CB8AC3E}">
        <p14:creationId xmlns:p14="http://schemas.microsoft.com/office/powerpoint/2010/main" val="915682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36"/>
            <a:ext cx="2680138" cy="4601183"/>
          </a:xfrm>
        </p:spPr>
        <p:txBody>
          <a:bodyPr>
            <a:normAutofit/>
          </a:bodyPr>
          <a:lstStyle/>
          <a:p>
            <a:r>
              <a:rPr lang="en-US" sz="4400" dirty="0" smtClean="0"/>
              <a:t>9. Timeliness</a:t>
            </a:r>
            <a:endParaRPr lang="en-US" sz="4400" dirty="0"/>
          </a:p>
        </p:txBody>
      </p:sp>
      <p:sp>
        <p:nvSpPr>
          <p:cNvPr id="3" name="Content Placeholder 2"/>
          <p:cNvSpPr>
            <a:spLocks noGrp="1"/>
          </p:cNvSpPr>
          <p:nvPr>
            <p:ph idx="1"/>
          </p:nvPr>
        </p:nvSpPr>
        <p:spPr>
          <a:xfrm>
            <a:off x="2901951" y="181232"/>
            <a:ext cx="5486400" cy="6614984"/>
          </a:xfrm>
        </p:spPr>
        <p:txBody>
          <a:bodyPr>
            <a:normAutofit/>
          </a:bodyPr>
          <a:lstStyle/>
          <a:p>
            <a:r>
              <a:rPr lang="en-US" sz="3600" b="1" dirty="0" smtClean="0">
                <a:solidFill>
                  <a:schemeClr val="accent1">
                    <a:lumMod val="50000"/>
                  </a:schemeClr>
                </a:solidFill>
              </a:rPr>
              <a:t>How recent was the event or situation</a:t>
            </a:r>
          </a:p>
          <a:p>
            <a:pPr marL="0" indent="0">
              <a:buNone/>
            </a:pPr>
            <a:endParaRPr lang="en-US" sz="3600" dirty="0" smtClean="0"/>
          </a:p>
          <a:p>
            <a:r>
              <a:rPr lang="en-US" sz="3600" b="1" dirty="0" smtClean="0"/>
              <a:t>Ex: </a:t>
            </a:r>
            <a:r>
              <a:rPr lang="en-US" sz="2400" b="1" dirty="0"/>
              <a:t>One Direction debut career-spanning music video for </a:t>
            </a:r>
            <a:r>
              <a:rPr lang="en-US" sz="2400" b="1" dirty="0" smtClean="0"/>
              <a:t>'History‘</a:t>
            </a:r>
          </a:p>
          <a:p>
            <a:pPr marL="0" indent="0">
              <a:buNone/>
            </a:pPr>
            <a:r>
              <a:rPr lang="en-US" dirty="0"/>
              <a:t>One Direction surprised fans on Tuesday morning with a montage-style music video for “History</a:t>
            </a:r>
            <a:r>
              <a:rPr lang="en-US" dirty="0" smtClean="0"/>
              <a:t>.”</a:t>
            </a:r>
            <a:r>
              <a:rPr lang="en-US" b="1" dirty="0"/>
              <a:t> </a:t>
            </a:r>
            <a:endParaRPr lang="en-US" b="1" dirty="0" smtClean="0"/>
          </a:p>
          <a:p>
            <a:pPr marL="0" indent="0">
              <a:buNone/>
            </a:pPr>
            <a:r>
              <a:rPr lang="en-US" dirty="0" smtClean="0"/>
              <a:t>The </a:t>
            </a:r>
            <a:r>
              <a:rPr lang="en-US" dirty="0"/>
              <a:t>song marks the third single from the band’s fifth album, </a:t>
            </a:r>
            <a:r>
              <a:rPr lang="en-US" i="1" dirty="0" smtClean="0"/>
              <a:t>Made in the A.M., </a:t>
            </a:r>
            <a:r>
              <a:rPr lang="en-US" dirty="0" smtClean="0"/>
              <a:t>and </a:t>
            </a:r>
            <a:r>
              <a:rPr lang="en-US" dirty="0"/>
              <a:t>the video is a touching see-you-soon to fans now that the band — comprised of Niall Horan, Liam Payne, Harry Styles, and Louis Tomlinson — are on indefinite hiatus. Indeed, the end of the video sees the four of them walking in separate directions, nodding farewell to each other.</a:t>
            </a:r>
            <a:endParaRPr lang="en-US" b="1" dirty="0"/>
          </a:p>
          <a:p>
            <a:endParaRPr lang="en-US" sz="3600" dirty="0"/>
          </a:p>
        </p:txBody>
      </p:sp>
    </p:spTree>
    <p:extLst>
      <p:ext uri="{BB962C8B-B14F-4D97-AF65-F5344CB8AC3E}">
        <p14:creationId xmlns:p14="http://schemas.microsoft.com/office/powerpoint/2010/main" val="2161875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36"/>
            <a:ext cx="2680138" cy="4601183"/>
          </a:xfrm>
        </p:spPr>
        <p:txBody>
          <a:bodyPr>
            <a:normAutofit/>
          </a:bodyPr>
          <a:lstStyle/>
          <a:p>
            <a:r>
              <a:rPr lang="en-US" sz="4400" dirty="0" smtClean="0"/>
              <a:t>10. Change</a:t>
            </a:r>
            <a:endParaRPr lang="en-US" sz="4400" dirty="0"/>
          </a:p>
        </p:txBody>
      </p:sp>
      <p:sp>
        <p:nvSpPr>
          <p:cNvPr id="3" name="Content Placeholder 2"/>
          <p:cNvSpPr>
            <a:spLocks noGrp="1"/>
          </p:cNvSpPr>
          <p:nvPr>
            <p:ph idx="1"/>
          </p:nvPr>
        </p:nvSpPr>
        <p:spPr>
          <a:xfrm>
            <a:off x="2984329" y="930876"/>
            <a:ext cx="5486400" cy="5869418"/>
          </a:xfrm>
        </p:spPr>
        <p:txBody>
          <a:bodyPr>
            <a:normAutofit fontScale="92500" lnSpcReduction="20000"/>
          </a:bodyPr>
          <a:lstStyle/>
          <a:p>
            <a:r>
              <a:rPr lang="en-US" sz="3600" b="1" dirty="0" smtClean="0">
                <a:solidFill>
                  <a:schemeClr val="accent1">
                    <a:lumMod val="50000"/>
                  </a:schemeClr>
                </a:solidFill>
              </a:rPr>
              <a:t>An event or situation that displays progress for the betterment of mankind.</a:t>
            </a:r>
          </a:p>
          <a:p>
            <a:endParaRPr lang="en-US" sz="3600" dirty="0" smtClean="0"/>
          </a:p>
          <a:p>
            <a:r>
              <a:rPr lang="en-US" sz="2600" dirty="0" smtClean="0"/>
              <a:t>Ex: </a:t>
            </a:r>
            <a:r>
              <a:rPr lang="en-US" sz="2600" b="1" dirty="0"/>
              <a:t>Encapsulated Pancreatic Cells Offer Possible New Diabetes </a:t>
            </a:r>
            <a:r>
              <a:rPr lang="en-US" sz="2600" b="1" dirty="0" smtClean="0"/>
              <a:t>Treatment</a:t>
            </a:r>
            <a:endParaRPr lang="en-US" sz="2600" dirty="0" smtClean="0"/>
          </a:p>
          <a:p>
            <a:pPr marL="0" indent="0">
              <a:buNone/>
            </a:pPr>
            <a:r>
              <a:rPr lang="en-US" sz="2400" dirty="0"/>
              <a:t>In patients suffering from Type 1 diabetes, the immune system attacks the pancreas, eventually leaving patients without the ability to naturally control blood sugar.…</a:t>
            </a:r>
            <a:r>
              <a:rPr lang="en-US" sz="2400" dirty="0" smtClean="0"/>
              <a:t>a </a:t>
            </a:r>
            <a:r>
              <a:rPr lang="en-US" sz="2400" dirty="0"/>
              <a:t>new advance from MIT, Boston Children's Hospital, and several other institutions may offer a way to fulfill the promise of islet cell transplantation. The researchers have designed a material that can be used to encapsulate human islet cells before transplanting them. In tests on mice, they showed that these encapsulated human cells could cure diabetes for up to six months, without provoking an immune response.</a:t>
            </a:r>
          </a:p>
          <a:p>
            <a:endParaRPr lang="en-US" sz="3600" dirty="0"/>
          </a:p>
          <a:p>
            <a:endParaRPr lang="en-US" sz="3600" dirty="0"/>
          </a:p>
          <a:p>
            <a:endParaRPr lang="en-US" sz="3600" dirty="0" smtClean="0"/>
          </a:p>
        </p:txBody>
      </p:sp>
    </p:spTree>
    <p:extLst>
      <p:ext uri="{BB962C8B-B14F-4D97-AF65-F5344CB8AC3E}">
        <p14:creationId xmlns:p14="http://schemas.microsoft.com/office/powerpoint/2010/main" val="2958359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10 elements of Newsworthiness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17364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makes news </a:t>
            </a:r>
            <a:r>
              <a:rPr lang="en-US" sz="4800" i="1" dirty="0" err="1" smtClean="0"/>
              <a:t>news</a:t>
            </a:r>
            <a:r>
              <a:rPr lang="en-US" sz="4800" i="1" dirty="0" smtClean="0"/>
              <a:t>?</a:t>
            </a:r>
            <a:endParaRPr lang="en-US" sz="4800" dirty="0"/>
          </a:p>
        </p:txBody>
      </p:sp>
      <p:sp>
        <p:nvSpPr>
          <p:cNvPr id="3" name="Content Placeholder 2"/>
          <p:cNvSpPr>
            <a:spLocks noGrp="1"/>
          </p:cNvSpPr>
          <p:nvPr>
            <p:ph idx="1"/>
          </p:nvPr>
        </p:nvSpPr>
        <p:spPr/>
        <p:txBody>
          <a:bodyPr>
            <a:normAutofit/>
          </a:bodyPr>
          <a:lstStyle/>
          <a:p>
            <a:r>
              <a:rPr lang="en-US" sz="3600" dirty="0" smtClean="0"/>
              <a:t>Anything is printable, but news stories need to meet certain criteria in order to be of interest to readers. We call these </a:t>
            </a:r>
            <a:r>
              <a:rPr lang="en-US" sz="3600" b="1" dirty="0" smtClean="0"/>
              <a:t>elements of newsworthiness</a:t>
            </a:r>
            <a:r>
              <a:rPr lang="en-US" sz="3600" dirty="0" smtClean="0"/>
              <a:t>.</a:t>
            </a:r>
          </a:p>
        </p:txBody>
      </p:sp>
    </p:spTree>
    <p:extLst>
      <p:ext uri="{BB962C8B-B14F-4D97-AF65-F5344CB8AC3E}">
        <p14:creationId xmlns:p14="http://schemas.microsoft.com/office/powerpoint/2010/main" val="1808157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1. Rarity</a:t>
            </a:r>
            <a:endParaRPr lang="en-US" sz="4800" dirty="0"/>
          </a:p>
        </p:txBody>
      </p:sp>
      <p:sp>
        <p:nvSpPr>
          <p:cNvPr id="3" name="Content Placeholder 2"/>
          <p:cNvSpPr>
            <a:spLocks noGrp="1"/>
          </p:cNvSpPr>
          <p:nvPr>
            <p:ph idx="1"/>
          </p:nvPr>
        </p:nvSpPr>
        <p:spPr>
          <a:xfrm>
            <a:off x="2901951" y="271849"/>
            <a:ext cx="5486400" cy="6524367"/>
          </a:xfrm>
        </p:spPr>
        <p:txBody>
          <a:bodyPr>
            <a:normAutofit/>
          </a:bodyPr>
          <a:lstStyle/>
          <a:p>
            <a:r>
              <a:rPr lang="en-US" sz="3600" b="1" dirty="0" smtClean="0">
                <a:solidFill>
                  <a:schemeClr val="accent1">
                    <a:lumMod val="50000"/>
                  </a:schemeClr>
                </a:solidFill>
              </a:rPr>
              <a:t>Odd, different or unusual events and situations.</a:t>
            </a:r>
            <a:endParaRPr lang="en-US" sz="3600" b="1" dirty="0">
              <a:solidFill>
                <a:schemeClr val="accent1">
                  <a:lumMod val="50000"/>
                </a:schemeClr>
              </a:solidFill>
            </a:endParaRPr>
          </a:p>
          <a:p>
            <a:pPr fontAlgn="base"/>
            <a:endParaRPr lang="en-US" sz="3600" dirty="0" smtClean="0"/>
          </a:p>
          <a:p>
            <a:pPr fontAlgn="base"/>
            <a:r>
              <a:rPr lang="en-US" sz="3600" dirty="0" smtClean="0"/>
              <a:t>Ex</a:t>
            </a:r>
            <a:r>
              <a:rPr lang="en-US" sz="3600" dirty="0" smtClean="0"/>
              <a:t>: </a:t>
            </a:r>
            <a:r>
              <a:rPr lang="en-US" sz="2800" dirty="0"/>
              <a:t>Sheep Runs Across Outfield, Interrupts Minor League Baseball </a:t>
            </a:r>
            <a:r>
              <a:rPr lang="en-US" sz="2800" dirty="0" smtClean="0"/>
              <a:t>Game</a:t>
            </a:r>
            <a:endParaRPr lang="en-US" sz="2400" dirty="0"/>
          </a:p>
          <a:p>
            <a:pPr marL="0" indent="0" fontAlgn="base">
              <a:buNone/>
            </a:pPr>
            <a:r>
              <a:rPr lang="en-US" sz="2800" dirty="0" smtClean="0"/>
              <a:t>“Thursday’s Single-A minor league game between the Batavia </a:t>
            </a:r>
            <a:r>
              <a:rPr lang="en-US" sz="2800" dirty="0" err="1" smtClean="0"/>
              <a:t>Muckdogs</a:t>
            </a:r>
            <a:r>
              <a:rPr lang="en-US" sz="2800" dirty="0" smtClean="0"/>
              <a:t> and State College Spikes was interrupted by a fan on the field.</a:t>
            </a:r>
          </a:p>
          <a:p>
            <a:pPr marL="0" indent="0" fontAlgn="base">
              <a:buNone/>
            </a:pPr>
            <a:r>
              <a:rPr lang="en-US" sz="2800" dirty="0" smtClean="0"/>
              <a:t>That fan was a sheep.”</a:t>
            </a:r>
            <a:endParaRPr lang="en-US" sz="2800" dirty="0"/>
          </a:p>
          <a:p>
            <a:endParaRPr lang="en-US" sz="3600" dirty="0"/>
          </a:p>
        </p:txBody>
      </p:sp>
    </p:spTree>
    <p:extLst>
      <p:ext uri="{BB962C8B-B14F-4D97-AF65-F5344CB8AC3E}">
        <p14:creationId xmlns:p14="http://schemas.microsoft.com/office/powerpoint/2010/main" val="4152096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2. Emotion</a:t>
            </a:r>
            <a:endParaRPr lang="en-US" sz="4400" dirty="0"/>
          </a:p>
        </p:txBody>
      </p:sp>
      <p:sp>
        <p:nvSpPr>
          <p:cNvPr id="3" name="Content Placeholder 2"/>
          <p:cNvSpPr>
            <a:spLocks noGrp="1"/>
          </p:cNvSpPr>
          <p:nvPr>
            <p:ph idx="1"/>
          </p:nvPr>
        </p:nvSpPr>
        <p:spPr>
          <a:xfrm>
            <a:off x="2901951" y="255372"/>
            <a:ext cx="5486400" cy="6779741"/>
          </a:xfrm>
        </p:spPr>
        <p:txBody>
          <a:bodyPr>
            <a:normAutofit/>
          </a:bodyPr>
          <a:lstStyle/>
          <a:p>
            <a:r>
              <a:rPr lang="en-US" sz="3600" b="1" dirty="0" smtClean="0">
                <a:solidFill>
                  <a:schemeClr val="accent1">
                    <a:lumMod val="50000"/>
                  </a:schemeClr>
                </a:solidFill>
              </a:rPr>
              <a:t>A story that has an effect on the reader’s emotions</a:t>
            </a:r>
            <a:endParaRPr lang="en-US" sz="3600" b="1" dirty="0">
              <a:solidFill>
                <a:schemeClr val="accent1">
                  <a:lumMod val="50000"/>
                </a:schemeClr>
              </a:solidFill>
            </a:endParaRPr>
          </a:p>
          <a:p>
            <a:r>
              <a:rPr lang="en-US" sz="3600" dirty="0" smtClean="0"/>
              <a:t>Ex: </a:t>
            </a:r>
            <a:r>
              <a:rPr lang="en-US" sz="2400" dirty="0"/>
              <a:t>Lessons from </a:t>
            </a:r>
            <a:r>
              <a:rPr lang="en-US" sz="2400" dirty="0" smtClean="0"/>
              <a:t>L'Aquila: Why </a:t>
            </a:r>
            <a:r>
              <a:rPr lang="en-US" sz="2400" dirty="0"/>
              <a:t>the battle is far from over for survivors of last week's earthquake in central </a:t>
            </a:r>
            <a:r>
              <a:rPr lang="en-US" sz="2400" dirty="0" smtClean="0"/>
              <a:t>Italy</a:t>
            </a:r>
          </a:p>
          <a:p>
            <a:pPr marL="0" indent="0">
              <a:buNone/>
            </a:pPr>
            <a:r>
              <a:rPr lang="en-US" sz="2400" dirty="0"/>
              <a:t> A brutal earthquake strikes a remote mountain city in the dead of night. By the time the dust settles, hundreds have died. But this isn’t the earthquake from seven days ago, it happened seven years previously. And the city is still in recovery.</a:t>
            </a:r>
          </a:p>
          <a:p>
            <a:pPr marL="0" indent="0">
              <a:buNone/>
            </a:pPr>
            <a:r>
              <a:rPr lang="en-US" sz="2400" dirty="0"/>
              <a:t>L'Aquila lies about 50 km (31 miles) from </a:t>
            </a:r>
            <a:r>
              <a:rPr lang="en-US" sz="2400" dirty="0" err="1"/>
              <a:t>Amatrice</a:t>
            </a:r>
            <a:r>
              <a:rPr lang="en-US" sz="2400" dirty="0"/>
              <a:t>, the town at the center of last week’s earthquake in central Italy. In the early hours of April 6, 2009, L’Aquila’s heart was ripped out in an earthquake that killed 309 people.</a:t>
            </a:r>
          </a:p>
          <a:p>
            <a:pPr marL="0" indent="0">
              <a:buNone/>
            </a:pPr>
            <a:endParaRPr lang="en-US" sz="2400" dirty="0"/>
          </a:p>
        </p:txBody>
      </p:sp>
    </p:spTree>
    <p:extLst>
      <p:ext uri="{BB962C8B-B14F-4D97-AF65-F5344CB8AC3E}">
        <p14:creationId xmlns:p14="http://schemas.microsoft.com/office/powerpoint/2010/main" val="466039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3. Impact</a:t>
            </a:r>
            <a:endParaRPr lang="en-US" sz="4400" dirty="0"/>
          </a:p>
        </p:txBody>
      </p:sp>
      <p:sp>
        <p:nvSpPr>
          <p:cNvPr id="3" name="Content Placeholder 2"/>
          <p:cNvSpPr>
            <a:spLocks noGrp="1"/>
          </p:cNvSpPr>
          <p:nvPr>
            <p:ph idx="1"/>
          </p:nvPr>
        </p:nvSpPr>
        <p:spPr>
          <a:xfrm>
            <a:off x="2901951" y="170550"/>
            <a:ext cx="5486400" cy="6559764"/>
          </a:xfrm>
        </p:spPr>
        <p:txBody>
          <a:bodyPr>
            <a:normAutofit fontScale="92500" lnSpcReduction="10000"/>
          </a:bodyPr>
          <a:lstStyle/>
          <a:p>
            <a:r>
              <a:rPr lang="en-US" sz="3900" b="1" dirty="0" smtClean="0">
                <a:solidFill>
                  <a:schemeClr val="accent1">
                    <a:lumMod val="50000"/>
                  </a:schemeClr>
                </a:solidFill>
              </a:rPr>
              <a:t>How many people are affected by the event or situation</a:t>
            </a:r>
            <a:endParaRPr lang="en-US" sz="3900" b="1" dirty="0">
              <a:solidFill>
                <a:schemeClr val="accent1">
                  <a:lumMod val="50000"/>
                </a:schemeClr>
              </a:solidFill>
            </a:endParaRPr>
          </a:p>
          <a:p>
            <a:r>
              <a:rPr lang="en-US" altLang="en-US" sz="2400" dirty="0" smtClean="0">
                <a:solidFill>
                  <a:srgbClr val="454545"/>
                </a:solidFill>
                <a:latin typeface="Georgia" panose="02040502050405020303" pitchFamily="18" charset="0"/>
                <a:cs typeface="Times New Roman" panose="02020603050405020304" pitchFamily="18" charset="0"/>
              </a:rPr>
              <a:t>Ex: </a:t>
            </a:r>
            <a:r>
              <a:rPr lang="en-US" sz="2400" b="1" dirty="0"/>
              <a:t>Thousands of birds found dead along Alaskan </a:t>
            </a:r>
            <a:r>
              <a:rPr lang="en-US" sz="2400" b="1" dirty="0" smtClean="0"/>
              <a:t>shoreline</a:t>
            </a:r>
          </a:p>
          <a:p>
            <a:pPr marL="0" indent="0">
              <a:buNone/>
            </a:pPr>
            <a:r>
              <a:rPr lang="en-US" sz="2400" dirty="0"/>
              <a:t>As he walked on a beach in the western Prince William Sound town of Whittier, seabird biologist David Irons was startled when he saw hundreds of white lumps on the black rock beach</a:t>
            </a:r>
            <a:r>
              <a:rPr lang="en-US" sz="2400" dirty="0" smtClean="0"/>
              <a:t>.</a:t>
            </a:r>
            <a:endParaRPr lang="en-US" sz="2400" dirty="0"/>
          </a:p>
          <a:p>
            <a:pPr marL="0" indent="0">
              <a:buNone/>
            </a:pPr>
            <a:r>
              <a:rPr lang="en-US" sz="2400" dirty="0"/>
              <a:t>They were dead seabirds, in what he would discover were likely record numbers, a sign the ecosystem was being troubled by abnormally warm ocean water</a:t>
            </a:r>
            <a:r>
              <a:rPr lang="en-US" sz="2400" dirty="0" smtClean="0"/>
              <a:t>.</a:t>
            </a:r>
            <a:endParaRPr lang="en-US" sz="2400" dirty="0"/>
          </a:p>
          <a:p>
            <a:pPr marL="0" indent="0">
              <a:buNone/>
            </a:pPr>
            <a:r>
              <a:rPr lang="en-US" sz="2400" dirty="0" smtClean="0"/>
              <a:t>"</a:t>
            </a:r>
            <a:r>
              <a:rPr lang="en-US" sz="2400" dirty="0"/>
              <a:t>We have never found close to 8,000 birds on a 1-mile long beach before," Irons said of his early January discovery. "It is an order of magnitude larger than any records that I am aware of."</a:t>
            </a:r>
          </a:p>
        </p:txBody>
      </p:sp>
      <p:sp>
        <p:nvSpPr>
          <p:cNvPr id="5" name="Rectangle 2"/>
          <p:cNvSpPr>
            <a:spLocks noChangeArrowheads="1"/>
          </p:cNvSpPr>
          <p:nvPr/>
        </p:nvSpPr>
        <p:spPr bwMode="auto">
          <a:xfrm>
            <a:off x="0" y="-170549"/>
            <a:ext cx="3467100" cy="3410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74927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4. Proximity</a:t>
            </a:r>
            <a:endParaRPr lang="en-US" sz="4000" dirty="0"/>
          </a:p>
        </p:txBody>
      </p:sp>
      <p:sp>
        <p:nvSpPr>
          <p:cNvPr id="3" name="Content Placeholder 2"/>
          <p:cNvSpPr>
            <a:spLocks noGrp="1"/>
          </p:cNvSpPr>
          <p:nvPr>
            <p:ph idx="1"/>
          </p:nvPr>
        </p:nvSpPr>
        <p:spPr>
          <a:xfrm>
            <a:off x="2901951" y="123568"/>
            <a:ext cx="5486400" cy="6606746"/>
          </a:xfrm>
        </p:spPr>
        <p:txBody>
          <a:bodyPr>
            <a:normAutofit fontScale="92500"/>
          </a:bodyPr>
          <a:lstStyle/>
          <a:p>
            <a:r>
              <a:rPr lang="en-US" sz="3600" b="1" dirty="0" smtClean="0">
                <a:solidFill>
                  <a:schemeClr val="accent1">
                    <a:lumMod val="50000"/>
                  </a:schemeClr>
                </a:solidFill>
              </a:rPr>
              <a:t>Closeness, either related to geographic reasons or relational</a:t>
            </a:r>
          </a:p>
          <a:p>
            <a:r>
              <a:rPr lang="en-US" sz="3600" dirty="0" smtClean="0"/>
              <a:t>Ex</a:t>
            </a:r>
            <a:r>
              <a:rPr lang="en-US" sz="3600" dirty="0" smtClean="0"/>
              <a:t>: UTA to boost </a:t>
            </a:r>
            <a:r>
              <a:rPr lang="en-US" sz="3600" dirty="0" err="1" smtClean="0"/>
              <a:t>Trax</a:t>
            </a:r>
            <a:r>
              <a:rPr lang="en-US" sz="3600" dirty="0" smtClean="0"/>
              <a:t> service for Salt Lake Comic Con</a:t>
            </a:r>
          </a:p>
          <a:p>
            <a:endParaRPr lang="en-US" sz="3600" b="1" dirty="0"/>
          </a:p>
          <a:p>
            <a:r>
              <a:rPr lang="en-US" sz="3600" dirty="0" smtClean="0"/>
              <a:t>The Utah Transit Authority will offer extra </a:t>
            </a:r>
            <a:r>
              <a:rPr lang="en-US" sz="3600" dirty="0" err="1" smtClean="0"/>
              <a:t>Trax</a:t>
            </a:r>
            <a:r>
              <a:rPr lang="en-US" sz="3600" dirty="0" smtClean="0"/>
              <a:t> service to help Salt Lake Comic Con attendees access this weekend’s festivities at  the Salt Palace Convention Center.</a:t>
            </a:r>
            <a:endParaRPr lang="en-US" sz="2400" dirty="0"/>
          </a:p>
        </p:txBody>
      </p:sp>
    </p:spTree>
    <p:extLst>
      <p:ext uri="{BB962C8B-B14F-4D97-AF65-F5344CB8AC3E}">
        <p14:creationId xmlns:p14="http://schemas.microsoft.com/office/powerpoint/2010/main" val="3233647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5. Action</a:t>
            </a:r>
            <a:endParaRPr lang="en-US" sz="4800" dirty="0"/>
          </a:p>
        </p:txBody>
      </p:sp>
      <p:sp>
        <p:nvSpPr>
          <p:cNvPr id="3" name="Content Placeholder 2"/>
          <p:cNvSpPr>
            <a:spLocks noGrp="1"/>
          </p:cNvSpPr>
          <p:nvPr>
            <p:ph idx="1"/>
          </p:nvPr>
        </p:nvSpPr>
        <p:spPr>
          <a:xfrm>
            <a:off x="2901951" y="1"/>
            <a:ext cx="5486400" cy="6738550"/>
          </a:xfrm>
        </p:spPr>
        <p:txBody>
          <a:bodyPr>
            <a:normAutofit fontScale="77500" lnSpcReduction="20000"/>
          </a:bodyPr>
          <a:lstStyle/>
          <a:p>
            <a:r>
              <a:rPr lang="en-US" sz="4600" b="1" dirty="0" smtClean="0">
                <a:solidFill>
                  <a:schemeClr val="accent1">
                    <a:lumMod val="50000"/>
                  </a:schemeClr>
                </a:solidFill>
              </a:rPr>
              <a:t>Showing that something is happening, changing, or moving</a:t>
            </a:r>
          </a:p>
          <a:p>
            <a:endParaRPr lang="en-US" sz="3600" dirty="0"/>
          </a:p>
          <a:p>
            <a:r>
              <a:rPr lang="en-US" sz="4600" dirty="0" smtClean="0"/>
              <a:t>Ex: </a:t>
            </a:r>
            <a:r>
              <a:rPr lang="en-US" sz="3100" b="1" dirty="0" smtClean="0"/>
              <a:t>Academy </a:t>
            </a:r>
            <a:r>
              <a:rPr lang="en-US" sz="3100" b="1" dirty="0"/>
              <a:t>takes 'historic' steps to increase </a:t>
            </a:r>
            <a:r>
              <a:rPr lang="en-US" sz="3100" b="1" dirty="0" smtClean="0"/>
              <a:t>diversity</a:t>
            </a:r>
          </a:p>
          <a:p>
            <a:pPr marL="0" indent="0">
              <a:buNone/>
            </a:pPr>
            <a:r>
              <a:rPr lang="en-US" sz="3100" dirty="0" smtClean="0"/>
              <a:t>The </a:t>
            </a:r>
            <a:r>
              <a:rPr lang="en-US" sz="3100" dirty="0"/>
              <a:t>board of governors of the Academy of Motion Picture Arts and Sciences approved dramatic changes to alter its membership to increase diversity in a unanimous vote Thursday </a:t>
            </a:r>
            <a:r>
              <a:rPr lang="en-US" sz="3100" dirty="0" smtClean="0"/>
              <a:t>night.</a:t>
            </a:r>
          </a:p>
          <a:p>
            <a:pPr marL="0" indent="0">
              <a:buNone/>
            </a:pPr>
            <a:r>
              <a:rPr lang="en-US" sz="3100" dirty="0" smtClean="0"/>
              <a:t>The </a:t>
            </a:r>
            <a:r>
              <a:rPr lang="en-US" sz="3100" dirty="0"/>
              <a:t>board which oversees the Oscars released  Friday what it called "historic" goals to counter an explosion of criticism over minority representation. In their biggest step, the governors committed to doubling the number of women and diverse academy members by 2020.</a:t>
            </a:r>
          </a:p>
        </p:txBody>
      </p:sp>
    </p:spTree>
    <p:extLst>
      <p:ext uri="{BB962C8B-B14F-4D97-AF65-F5344CB8AC3E}">
        <p14:creationId xmlns:p14="http://schemas.microsoft.com/office/powerpoint/2010/main" val="955087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6. Human Interest</a:t>
            </a:r>
            <a:endParaRPr lang="en-US" sz="4800" dirty="0"/>
          </a:p>
        </p:txBody>
      </p:sp>
      <p:sp>
        <p:nvSpPr>
          <p:cNvPr id="3" name="Content Placeholder 2"/>
          <p:cNvSpPr>
            <a:spLocks noGrp="1"/>
          </p:cNvSpPr>
          <p:nvPr>
            <p:ph idx="1"/>
          </p:nvPr>
        </p:nvSpPr>
        <p:spPr/>
        <p:txBody>
          <a:bodyPr>
            <a:normAutofit lnSpcReduction="10000"/>
          </a:bodyPr>
          <a:lstStyle/>
          <a:p>
            <a:r>
              <a:rPr lang="en-US" sz="3600" b="1" dirty="0" smtClean="0">
                <a:solidFill>
                  <a:schemeClr val="accent1">
                    <a:lumMod val="50000"/>
                  </a:schemeClr>
                </a:solidFill>
              </a:rPr>
              <a:t>A story, event or situation that is interesting as a reflection of human nature.</a:t>
            </a:r>
          </a:p>
          <a:p>
            <a:endParaRPr lang="en-US" sz="3600" dirty="0"/>
          </a:p>
          <a:p>
            <a:pPr fontAlgn="base"/>
            <a:r>
              <a:rPr lang="en-US" sz="3600" dirty="0" smtClean="0"/>
              <a:t>Ex: </a:t>
            </a:r>
            <a:r>
              <a:rPr lang="en-US" sz="3200" b="1" dirty="0"/>
              <a:t>‘Hunger Games’ Film Strikes Thai </a:t>
            </a:r>
            <a:r>
              <a:rPr lang="en-US" sz="3200" b="1" dirty="0" smtClean="0"/>
              <a:t>Nerve: </a:t>
            </a:r>
            <a:endParaRPr lang="en-US" sz="3200" b="1" dirty="0" smtClean="0"/>
          </a:p>
          <a:p>
            <a:pPr marL="0" indent="0" fontAlgn="base">
              <a:buNone/>
            </a:pPr>
            <a:r>
              <a:rPr lang="en-US" sz="3200" dirty="0" smtClean="0"/>
              <a:t>Junta </a:t>
            </a:r>
            <a:r>
              <a:rPr lang="en-US" sz="3200" dirty="0"/>
              <a:t>Protesters Detained After Making Three-Finger Salute From Hit </a:t>
            </a:r>
            <a:r>
              <a:rPr lang="en-US" sz="3200" dirty="0" smtClean="0"/>
              <a:t>Series</a:t>
            </a:r>
            <a:endParaRPr lang="en-US" sz="2800" dirty="0"/>
          </a:p>
          <a:p>
            <a:endParaRPr lang="en-US" sz="3600" dirty="0"/>
          </a:p>
        </p:txBody>
      </p:sp>
    </p:spTree>
    <p:extLst>
      <p:ext uri="{BB962C8B-B14F-4D97-AF65-F5344CB8AC3E}">
        <p14:creationId xmlns:p14="http://schemas.microsoft.com/office/powerpoint/2010/main" val="973221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608</TotalTime>
  <Words>786</Words>
  <Application>Microsoft Office PowerPoint</Application>
  <PresentationFormat>On-screen Show (4:3)</PresentationFormat>
  <Paragraphs>62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Corbel</vt:lpstr>
      <vt:lpstr>Georgia</vt:lpstr>
      <vt:lpstr>Times New Roman</vt:lpstr>
      <vt:lpstr>Wingdings 2</vt:lpstr>
      <vt:lpstr>Frame</vt:lpstr>
      <vt:lpstr>Bell Ringer!</vt:lpstr>
      <vt:lpstr>10 elements of Newsworthiness</vt:lpstr>
      <vt:lpstr>What makes news news?</vt:lpstr>
      <vt:lpstr>1. Rarity</vt:lpstr>
      <vt:lpstr>2. Emotion</vt:lpstr>
      <vt:lpstr>3. Impact</vt:lpstr>
      <vt:lpstr>4. Proximity</vt:lpstr>
      <vt:lpstr>5. Action</vt:lpstr>
      <vt:lpstr>6. Human Interest</vt:lpstr>
      <vt:lpstr>7. Prominence</vt:lpstr>
      <vt:lpstr>8. Conflicts</vt:lpstr>
      <vt:lpstr>9. Timeliness</vt:lpstr>
      <vt:lpstr>10. Change</vt:lpstr>
    </vt:vector>
  </TitlesOfParts>
  <Company>POMEROY-DESK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 Ringer!</dc:title>
  <dc:creator>Chelsea Miles</dc:creator>
  <cp:lastModifiedBy>Chelsea Miles</cp:lastModifiedBy>
  <cp:revision>17</cp:revision>
  <dcterms:created xsi:type="dcterms:W3CDTF">2015-09-01T13:09:02Z</dcterms:created>
  <dcterms:modified xsi:type="dcterms:W3CDTF">2016-08-31T14:46:22Z</dcterms:modified>
</cp:coreProperties>
</file>