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150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8" name="Rectangle 7"/>
          <p:cNvSpPr/>
          <p:nvPr/>
        </p:nvSpPr>
        <p:spPr>
          <a:xfrm>
            <a:off x="8418195" y="0"/>
            <a:ext cx="73152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spc="30" baseline="0">
                <a:solidFill>
                  <a:schemeClr val="tx1">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defRPr>
                <a:solidFill>
                  <a:schemeClr val="bg2">
                    <a:lumMod val="40000"/>
                    <a:lumOff val="60000"/>
                  </a:schemeClr>
                </a:solidFill>
              </a:defRPr>
            </a:lvl1pPr>
          </a:lstStyle>
          <a:p>
            <a:fld id="{3A099BB3-4849-4EC5-95A2-D545D1E09140}" type="datetimeFigureOut">
              <a:rPr lang="en-US" smtClean="0"/>
              <a:t>8/25/2016</a:t>
            </a:fld>
            <a:endParaRPr lang="en-US"/>
          </a:p>
        </p:txBody>
      </p:sp>
      <p:sp>
        <p:nvSpPr>
          <p:cNvPr id="5" name="Footer Placeholder 4"/>
          <p:cNvSpPr>
            <a:spLocks noGrp="1"/>
          </p:cNvSpPr>
          <p:nvPr>
            <p:ph type="ftr" sz="quarter" idx="11"/>
          </p:nvPr>
        </p:nvSpPr>
        <p:spPr/>
        <p:txBody>
          <a:bodyPr/>
          <a:lstStyle>
            <a:lvl1pPr>
              <a:defRPr>
                <a:solidFill>
                  <a:schemeClr val="bg2">
                    <a:lumMod val="40000"/>
                    <a:lumOff val="6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lumMod val="60000"/>
                    <a:lumOff val="40000"/>
                  </a:schemeClr>
                </a:solidFill>
              </a:defRPr>
            </a:lvl1pPr>
          </a:lstStyle>
          <a:p>
            <a:fld id="{EC5DE790-317D-4B2F-A0EA-17A3B8622EA5}" type="slidenum">
              <a:rPr lang="en-US" smtClean="0"/>
              <a:t>‹#›</a:t>
            </a:fld>
            <a:endParaRPr lang="en-US"/>
          </a:p>
        </p:txBody>
      </p:sp>
    </p:spTree>
    <p:extLst>
      <p:ext uri="{BB962C8B-B14F-4D97-AF65-F5344CB8AC3E}">
        <p14:creationId xmlns:p14="http://schemas.microsoft.com/office/powerpoint/2010/main" val="252130458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099BB3-4849-4EC5-95A2-D545D1E09140}"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DE790-317D-4B2F-A0EA-17A3B8622EA5}" type="slidenum">
              <a:rPr lang="en-US" smtClean="0"/>
              <a:t>‹#›</a:t>
            </a:fld>
            <a:endParaRPr lang="en-US"/>
          </a:p>
        </p:txBody>
      </p:sp>
    </p:spTree>
    <p:extLst>
      <p:ext uri="{BB962C8B-B14F-4D97-AF65-F5344CB8AC3E}">
        <p14:creationId xmlns:p14="http://schemas.microsoft.com/office/powerpoint/2010/main" val="47224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099BB3-4849-4EC5-95A2-D545D1E09140}"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DE790-317D-4B2F-A0EA-17A3B8622EA5}" type="slidenum">
              <a:rPr lang="en-US" smtClean="0"/>
              <a:t>‹#›</a:t>
            </a:fld>
            <a:endParaRPr lang="en-US"/>
          </a:p>
        </p:txBody>
      </p:sp>
    </p:spTree>
    <p:extLst>
      <p:ext uri="{BB962C8B-B14F-4D97-AF65-F5344CB8AC3E}">
        <p14:creationId xmlns:p14="http://schemas.microsoft.com/office/powerpoint/2010/main" val="2779848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099BB3-4849-4EC5-95A2-D545D1E09140}"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DE790-317D-4B2F-A0EA-17A3B8622EA5}" type="slidenum">
              <a:rPr lang="en-US" smtClean="0"/>
              <a:t>‹#›</a:t>
            </a:fld>
            <a:endParaRPr lang="en-US"/>
          </a:p>
        </p:txBody>
      </p:sp>
    </p:spTree>
    <p:extLst>
      <p:ext uri="{BB962C8B-B14F-4D97-AF65-F5344CB8AC3E}">
        <p14:creationId xmlns:p14="http://schemas.microsoft.com/office/powerpoint/2010/main" val="1142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200" b="1"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099BB3-4849-4EC5-95A2-D545D1E09140}"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DE790-317D-4B2F-A0EA-17A3B8622EA5}" type="slidenum">
              <a:rPr lang="en-US" smtClean="0"/>
              <a:t>‹#›</a:t>
            </a:fld>
            <a:endParaRPr lang="en-US"/>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23076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099BB3-4849-4EC5-95A2-D545D1E09140}"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5DE790-317D-4B2F-A0EA-17A3B8622EA5}" type="slidenum">
              <a:rPr lang="en-US" smtClean="0"/>
              <a:t>‹#›</a:t>
            </a:fld>
            <a:endParaRPr lang="en-US"/>
          </a:p>
        </p:txBody>
      </p:sp>
    </p:spTree>
    <p:extLst>
      <p:ext uri="{BB962C8B-B14F-4D97-AF65-F5344CB8AC3E}">
        <p14:creationId xmlns:p14="http://schemas.microsoft.com/office/powerpoint/2010/main" val="304076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lstStyle>
            <a:lvl1pPr marL="0" indent="0">
              <a:spcBef>
                <a:spcPts val="0"/>
              </a:spcBef>
              <a:buNone/>
              <a:defRPr>
                <a:solidFill>
                  <a:schemeClr val="tx2"/>
                </a:solidFill>
              </a:defRPr>
            </a:lvl1pPr>
          </a:lstStyle>
          <a:p>
            <a:pPr lvl="0"/>
            <a:r>
              <a:rPr lang="en-US" smtClean="0"/>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099BB3-4849-4EC5-95A2-D545D1E09140}"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5DE790-317D-4B2F-A0EA-17A3B8622EA5}" type="slidenum">
              <a:rPr lang="en-US" smtClean="0"/>
              <a:t>‹#›</a:t>
            </a:fld>
            <a:endParaRPr lang="en-US"/>
          </a:p>
        </p:txBody>
      </p:sp>
    </p:spTree>
    <p:extLst>
      <p:ext uri="{BB962C8B-B14F-4D97-AF65-F5344CB8AC3E}">
        <p14:creationId xmlns:p14="http://schemas.microsoft.com/office/powerpoint/2010/main" val="1361158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099BB3-4849-4EC5-95A2-D545D1E09140}"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5DE790-317D-4B2F-A0EA-17A3B8622EA5}" type="slidenum">
              <a:rPr lang="en-US" smtClean="0"/>
              <a:t>‹#›</a:t>
            </a:fld>
            <a:endParaRPr lang="en-US"/>
          </a:p>
        </p:txBody>
      </p:sp>
    </p:spTree>
    <p:extLst>
      <p:ext uri="{BB962C8B-B14F-4D97-AF65-F5344CB8AC3E}">
        <p14:creationId xmlns:p14="http://schemas.microsoft.com/office/powerpoint/2010/main" val="4221022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099BB3-4849-4EC5-95A2-D545D1E09140}"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5DE790-317D-4B2F-A0EA-17A3B8622EA5}" type="slidenum">
              <a:rPr lang="en-US" smtClean="0"/>
              <a:t>‹#›</a:t>
            </a:fld>
            <a:endParaRPr lang="en-US"/>
          </a:p>
        </p:txBody>
      </p:sp>
    </p:spTree>
    <p:extLst>
      <p:ext uri="{BB962C8B-B14F-4D97-AF65-F5344CB8AC3E}">
        <p14:creationId xmlns:p14="http://schemas.microsoft.com/office/powerpoint/2010/main" val="80552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1" baseline="0"/>
            </a:lvl1pPr>
          </a:lstStyle>
          <a:p>
            <a:r>
              <a:rPr lang="en-US" smtClean="0"/>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099BB3-4849-4EC5-95A2-D545D1E09140}"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5DE790-317D-4B2F-A0EA-17A3B8622EA5}" type="slidenum">
              <a:rPr lang="en-US" smtClean="0"/>
              <a:t>‹#›</a:t>
            </a:fld>
            <a:endParaRPr lang="en-US"/>
          </a:p>
        </p:txBody>
      </p:sp>
    </p:spTree>
    <p:extLst>
      <p:ext uri="{BB962C8B-B14F-4D97-AF65-F5344CB8AC3E}">
        <p14:creationId xmlns:p14="http://schemas.microsoft.com/office/powerpoint/2010/main" val="381180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5105400"/>
            <a:ext cx="8417859" cy="175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1">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846963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4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099BB3-4849-4EC5-95A2-D545D1E09140}"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5DE790-317D-4B2F-A0EA-17A3B8622EA5}" type="slidenum">
              <a:rPr lang="en-US" smtClean="0"/>
              <a:t>‹#›</a:t>
            </a:fld>
            <a:endParaRPr lang="en-US"/>
          </a:p>
        </p:txBody>
      </p:sp>
    </p:spTree>
    <p:extLst>
      <p:ext uri="{BB962C8B-B14F-4D97-AF65-F5344CB8AC3E}">
        <p14:creationId xmlns:p14="http://schemas.microsoft.com/office/powerpoint/2010/main" val="1753029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40000"/>
                    <a:lumOff val="60000"/>
                  </a:schemeClr>
                </a:solidFill>
              </a:defRPr>
            </a:lvl1pPr>
          </a:lstStyle>
          <a:p>
            <a:fld id="{3A099BB3-4849-4EC5-95A2-D545D1E09140}" type="datetimeFigureOut">
              <a:rPr lang="en-US" smtClean="0"/>
              <a:t>8/25/2016</a:t>
            </a:fld>
            <a:endParaRPr lang="en-US"/>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40000"/>
                    <a:lumOff val="60000"/>
                  </a:schemeClr>
                </a:solidFill>
              </a:defRPr>
            </a:lvl1pPr>
          </a:lstStyle>
          <a:p>
            <a:endParaRPr lang="en-US"/>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latin typeface="+mj-lt"/>
              </a:defRPr>
            </a:lvl1pPr>
          </a:lstStyle>
          <a:p>
            <a:fld id="{EC5DE790-317D-4B2F-A0EA-17A3B8622EA5}" type="slidenum">
              <a:rPr lang="en-US" smtClean="0"/>
              <a:t>‹#›</a:t>
            </a:fld>
            <a:endParaRPr lang="en-US"/>
          </a:p>
        </p:txBody>
      </p:sp>
    </p:spTree>
    <p:extLst>
      <p:ext uri="{BB962C8B-B14F-4D97-AF65-F5344CB8AC3E}">
        <p14:creationId xmlns:p14="http://schemas.microsoft.com/office/powerpoint/2010/main" val="147658672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000" b="1" kern="1200" spc="-7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17.png"/><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Plot Pyramid Introduction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71428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108350"/>
            <a:ext cx="7269480" cy="685047"/>
          </a:xfrm>
        </p:spPr>
        <p:txBody>
          <a:bodyPr/>
          <a:lstStyle/>
          <a:p>
            <a:r>
              <a:rPr lang="en-US" dirty="0" smtClean="0"/>
              <a:t>Climax</a:t>
            </a:r>
            <a:endParaRPr lang="en-US" dirty="0"/>
          </a:p>
        </p:txBody>
      </p:sp>
      <p:sp>
        <p:nvSpPr>
          <p:cNvPr id="3" name="Content Placeholder 2"/>
          <p:cNvSpPr>
            <a:spLocks noGrp="1"/>
          </p:cNvSpPr>
          <p:nvPr>
            <p:ph idx="1"/>
          </p:nvPr>
        </p:nvSpPr>
        <p:spPr>
          <a:xfrm>
            <a:off x="946404" y="1006275"/>
            <a:ext cx="6446520" cy="4351337"/>
          </a:xfrm>
        </p:spPr>
        <p:txBody>
          <a:bodyPr>
            <a:normAutofit/>
          </a:bodyPr>
          <a:lstStyle/>
          <a:p>
            <a:r>
              <a:rPr lang="en-US" sz="2800" dirty="0" smtClean="0"/>
              <a:t>The most exciting part of the story, when the problem is solved.</a:t>
            </a:r>
            <a:endParaRPr lang="en-US" sz="2800" dirty="0"/>
          </a:p>
        </p:txBody>
      </p:sp>
      <p:pic>
        <p:nvPicPr>
          <p:cNvPr id="4" name="Picture 3"/>
          <p:cNvPicPr>
            <a:picLocks noChangeAspect="1"/>
          </p:cNvPicPr>
          <p:nvPr/>
        </p:nvPicPr>
        <p:blipFill>
          <a:blip r:embed="rId2"/>
          <a:stretch>
            <a:fillRect/>
          </a:stretch>
        </p:blipFill>
        <p:spPr>
          <a:xfrm>
            <a:off x="4081480" y="2356835"/>
            <a:ext cx="4134404" cy="3000777"/>
          </a:xfrm>
          <a:prstGeom prst="rect">
            <a:avLst/>
          </a:prstGeom>
        </p:spPr>
      </p:pic>
      <p:pic>
        <p:nvPicPr>
          <p:cNvPr id="1026" name="Picture 2" descr="http://1.bp.blogspot.com/-SXz1b-DWXzQ/UkTIVuINfTI/AAAAAAAAAn0/t002_R5M1_M/s1600/WitchMel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887" y="3688501"/>
            <a:ext cx="4132754" cy="2776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010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478628" y="2774055"/>
            <a:ext cx="4003719" cy="2669146"/>
          </a:xfrm>
          <a:prstGeom prst="rect">
            <a:avLst/>
          </a:prstGeom>
        </p:spPr>
      </p:pic>
      <p:sp>
        <p:nvSpPr>
          <p:cNvPr id="2" name="Title 1"/>
          <p:cNvSpPr>
            <a:spLocks noGrp="1"/>
          </p:cNvSpPr>
          <p:nvPr>
            <p:ph type="title"/>
          </p:nvPr>
        </p:nvSpPr>
        <p:spPr>
          <a:xfrm>
            <a:off x="946404" y="187131"/>
            <a:ext cx="7269480" cy="672169"/>
          </a:xfrm>
        </p:spPr>
        <p:txBody>
          <a:bodyPr/>
          <a:lstStyle/>
          <a:p>
            <a:r>
              <a:rPr lang="en-US" dirty="0" smtClean="0"/>
              <a:t>Falling Action</a:t>
            </a:r>
            <a:endParaRPr lang="en-US" dirty="0"/>
          </a:p>
        </p:txBody>
      </p:sp>
      <p:sp>
        <p:nvSpPr>
          <p:cNvPr id="3" name="Content Placeholder 2"/>
          <p:cNvSpPr>
            <a:spLocks noGrp="1"/>
          </p:cNvSpPr>
          <p:nvPr>
            <p:ph idx="1"/>
          </p:nvPr>
        </p:nvSpPr>
        <p:spPr>
          <a:xfrm>
            <a:off x="946404" y="1112109"/>
            <a:ext cx="6446520" cy="5068030"/>
          </a:xfrm>
        </p:spPr>
        <p:txBody>
          <a:bodyPr>
            <a:normAutofit/>
          </a:bodyPr>
          <a:lstStyle/>
          <a:p>
            <a:r>
              <a:rPr lang="en-US" sz="2400" dirty="0" smtClean="0"/>
              <a:t>The </a:t>
            </a:r>
            <a:r>
              <a:rPr lang="en-US" sz="2400" b="1" dirty="0" smtClean="0"/>
              <a:t>Falling Action</a:t>
            </a:r>
            <a:r>
              <a:rPr lang="en-US" sz="2400" dirty="0" smtClean="0"/>
              <a:t> are the events leading </a:t>
            </a:r>
            <a:r>
              <a:rPr lang="en-US" sz="2400" dirty="0" smtClean="0"/>
              <a:t>to </a:t>
            </a:r>
            <a:r>
              <a:rPr lang="en-US" sz="2400" dirty="0" smtClean="0"/>
              <a:t>the resolution of the story. There aren’t as many events here as there are in the rising action.</a:t>
            </a:r>
            <a:endParaRPr lang="en-US" sz="2400" dirty="0"/>
          </a:p>
        </p:txBody>
      </p:sp>
      <p:pic>
        <p:nvPicPr>
          <p:cNvPr id="4" name="Picture 3"/>
          <p:cNvPicPr>
            <a:picLocks noChangeAspect="1"/>
          </p:cNvPicPr>
          <p:nvPr/>
        </p:nvPicPr>
        <p:blipFill>
          <a:blip r:embed="rId3"/>
          <a:stretch>
            <a:fillRect/>
          </a:stretch>
        </p:blipFill>
        <p:spPr>
          <a:xfrm>
            <a:off x="177085" y="2846767"/>
            <a:ext cx="3390076" cy="2523723"/>
          </a:xfrm>
          <a:prstGeom prst="rect">
            <a:avLst/>
          </a:prstGeom>
        </p:spPr>
      </p:pic>
      <p:pic>
        <p:nvPicPr>
          <p:cNvPr id="5" name="Picture 4"/>
          <p:cNvPicPr>
            <a:picLocks noChangeAspect="1"/>
          </p:cNvPicPr>
          <p:nvPr/>
        </p:nvPicPr>
        <p:blipFill>
          <a:blip r:embed="rId4"/>
          <a:stretch>
            <a:fillRect/>
          </a:stretch>
        </p:blipFill>
        <p:spPr>
          <a:xfrm>
            <a:off x="2514959" y="4204155"/>
            <a:ext cx="3015872" cy="2478092"/>
          </a:xfrm>
          <a:prstGeom prst="rect">
            <a:avLst/>
          </a:prstGeom>
        </p:spPr>
      </p:pic>
    </p:spTree>
    <p:extLst>
      <p:ext uri="{BB962C8B-B14F-4D97-AF65-F5344CB8AC3E}">
        <p14:creationId xmlns:p14="http://schemas.microsoft.com/office/powerpoint/2010/main" val="3637687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107091"/>
            <a:ext cx="7269480" cy="801636"/>
          </a:xfrm>
        </p:spPr>
        <p:txBody>
          <a:bodyPr/>
          <a:lstStyle/>
          <a:p>
            <a:r>
              <a:rPr lang="en-US" dirty="0" smtClean="0"/>
              <a:t>Resolution/</a:t>
            </a:r>
            <a:r>
              <a:rPr lang="en-US" dirty="0" err="1" smtClean="0"/>
              <a:t>Denoument</a:t>
            </a:r>
            <a:endParaRPr lang="en-US" dirty="0"/>
          </a:p>
        </p:txBody>
      </p:sp>
      <p:sp>
        <p:nvSpPr>
          <p:cNvPr id="3" name="Content Placeholder 2"/>
          <p:cNvSpPr>
            <a:spLocks noGrp="1"/>
          </p:cNvSpPr>
          <p:nvPr>
            <p:ph idx="1"/>
          </p:nvPr>
        </p:nvSpPr>
        <p:spPr>
          <a:xfrm>
            <a:off x="946404" y="1070919"/>
            <a:ext cx="6446520" cy="5109219"/>
          </a:xfrm>
        </p:spPr>
        <p:txBody>
          <a:bodyPr>
            <a:normAutofit/>
          </a:bodyPr>
          <a:lstStyle/>
          <a:p>
            <a:r>
              <a:rPr lang="en-US" sz="2800" dirty="0" smtClean="0"/>
              <a:t>The </a:t>
            </a:r>
            <a:r>
              <a:rPr lang="en-US" sz="2800" b="1" dirty="0" smtClean="0"/>
              <a:t>Resolution </a:t>
            </a:r>
            <a:r>
              <a:rPr lang="en-US" sz="2800" dirty="0" smtClean="0"/>
              <a:t>is the ending to the story and how everything wraps up.</a:t>
            </a:r>
            <a:endParaRPr lang="en-US" sz="2800" dirty="0"/>
          </a:p>
        </p:txBody>
      </p:sp>
      <p:pic>
        <p:nvPicPr>
          <p:cNvPr id="4" name="Picture 3"/>
          <p:cNvPicPr>
            <a:picLocks noChangeAspect="1"/>
          </p:cNvPicPr>
          <p:nvPr/>
        </p:nvPicPr>
        <p:blipFill>
          <a:blip r:embed="rId2"/>
          <a:stretch>
            <a:fillRect/>
          </a:stretch>
        </p:blipFill>
        <p:spPr>
          <a:xfrm>
            <a:off x="1102741" y="2760103"/>
            <a:ext cx="6498067" cy="3420035"/>
          </a:xfrm>
          <a:prstGeom prst="rect">
            <a:avLst/>
          </a:prstGeom>
        </p:spPr>
      </p:pic>
    </p:spTree>
    <p:extLst>
      <p:ext uri="{BB962C8B-B14F-4D97-AF65-F5344CB8AC3E}">
        <p14:creationId xmlns:p14="http://schemas.microsoft.com/office/powerpoint/2010/main" val="3080085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2343955" y="2086377"/>
            <a:ext cx="1712890" cy="17128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4056845" y="2086377"/>
            <a:ext cx="1712890" cy="171289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80304" y="3451537"/>
            <a:ext cx="1918952" cy="369332"/>
          </a:xfrm>
          <a:prstGeom prst="rect">
            <a:avLst/>
          </a:prstGeom>
          <a:noFill/>
        </p:spPr>
        <p:txBody>
          <a:bodyPr wrap="square" rtlCol="0">
            <a:spAutoFit/>
          </a:bodyPr>
          <a:lstStyle/>
          <a:p>
            <a:r>
              <a:rPr lang="en-US" dirty="0" smtClean="0"/>
              <a:t>Exposition</a:t>
            </a:r>
            <a:endParaRPr lang="en-US" dirty="0"/>
          </a:p>
        </p:txBody>
      </p:sp>
      <p:cxnSp>
        <p:nvCxnSpPr>
          <p:cNvPr id="7" name="Straight Arrow Connector 6"/>
          <p:cNvCxnSpPr/>
          <p:nvPr/>
        </p:nvCxnSpPr>
        <p:spPr>
          <a:xfrm flipH="1" flipV="1">
            <a:off x="2356835" y="3915178"/>
            <a:ext cx="321971" cy="605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31693" y="4520484"/>
            <a:ext cx="2672366" cy="369332"/>
          </a:xfrm>
          <a:prstGeom prst="rect">
            <a:avLst/>
          </a:prstGeom>
          <a:noFill/>
        </p:spPr>
        <p:txBody>
          <a:bodyPr wrap="square" rtlCol="0">
            <a:spAutoFit/>
          </a:bodyPr>
          <a:lstStyle/>
          <a:p>
            <a:r>
              <a:rPr lang="en-US" dirty="0" smtClean="0"/>
              <a:t>Complication/ Problem</a:t>
            </a:r>
            <a:endParaRPr lang="en-US" dirty="0"/>
          </a:p>
        </p:txBody>
      </p:sp>
      <p:sp>
        <p:nvSpPr>
          <p:cNvPr id="9" name="TextBox 8"/>
          <p:cNvSpPr txBox="1"/>
          <p:nvPr/>
        </p:nvSpPr>
        <p:spPr>
          <a:xfrm rot="18854234">
            <a:off x="2135268" y="2682574"/>
            <a:ext cx="1786944" cy="369332"/>
          </a:xfrm>
          <a:prstGeom prst="rect">
            <a:avLst/>
          </a:prstGeom>
          <a:noFill/>
        </p:spPr>
        <p:txBody>
          <a:bodyPr wrap="square" rtlCol="0">
            <a:spAutoFit/>
          </a:bodyPr>
          <a:lstStyle/>
          <a:p>
            <a:r>
              <a:rPr lang="en-US" dirty="0" smtClean="0"/>
              <a:t>Rising Action</a:t>
            </a:r>
            <a:endParaRPr lang="en-US" dirty="0"/>
          </a:p>
        </p:txBody>
      </p:sp>
      <p:sp>
        <p:nvSpPr>
          <p:cNvPr id="10" name="TextBox 9"/>
          <p:cNvSpPr txBox="1"/>
          <p:nvPr/>
        </p:nvSpPr>
        <p:spPr>
          <a:xfrm>
            <a:off x="3577106" y="1728944"/>
            <a:ext cx="1063697" cy="369332"/>
          </a:xfrm>
          <a:prstGeom prst="rect">
            <a:avLst/>
          </a:prstGeom>
          <a:noFill/>
        </p:spPr>
        <p:txBody>
          <a:bodyPr wrap="square" rtlCol="0">
            <a:spAutoFit/>
          </a:bodyPr>
          <a:lstStyle/>
          <a:p>
            <a:r>
              <a:rPr lang="en-US" dirty="0" smtClean="0"/>
              <a:t>Climax</a:t>
            </a:r>
            <a:endParaRPr lang="en-US" dirty="0"/>
          </a:p>
        </p:txBody>
      </p:sp>
      <p:sp>
        <p:nvSpPr>
          <p:cNvPr id="11" name="TextBox 10"/>
          <p:cNvSpPr txBox="1"/>
          <p:nvPr/>
        </p:nvSpPr>
        <p:spPr>
          <a:xfrm rot="2667972">
            <a:off x="4283398" y="2745277"/>
            <a:ext cx="1712891" cy="369332"/>
          </a:xfrm>
          <a:prstGeom prst="rect">
            <a:avLst/>
          </a:prstGeom>
          <a:noFill/>
        </p:spPr>
        <p:txBody>
          <a:bodyPr wrap="square" rtlCol="0">
            <a:spAutoFit/>
          </a:bodyPr>
          <a:lstStyle/>
          <a:p>
            <a:r>
              <a:rPr lang="en-US" dirty="0" smtClean="0"/>
              <a:t>Falling Action</a:t>
            </a:r>
            <a:endParaRPr lang="en-US" dirty="0"/>
          </a:p>
        </p:txBody>
      </p:sp>
      <p:sp>
        <p:nvSpPr>
          <p:cNvPr id="12" name="TextBox 11"/>
          <p:cNvSpPr txBox="1"/>
          <p:nvPr/>
        </p:nvSpPr>
        <p:spPr>
          <a:xfrm>
            <a:off x="5756856" y="3468572"/>
            <a:ext cx="2672366" cy="369332"/>
          </a:xfrm>
          <a:prstGeom prst="rect">
            <a:avLst/>
          </a:prstGeom>
          <a:noFill/>
        </p:spPr>
        <p:txBody>
          <a:bodyPr wrap="square" rtlCol="0">
            <a:spAutoFit/>
          </a:bodyPr>
          <a:lstStyle/>
          <a:p>
            <a:r>
              <a:rPr lang="en-US" dirty="0" smtClean="0"/>
              <a:t>Resolution/</a:t>
            </a:r>
            <a:r>
              <a:rPr lang="en-US" dirty="0" err="1" smtClean="0"/>
              <a:t>Denoument</a:t>
            </a:r>
            <a:endParaRPr lang="en-US" dirty="0"/>
          </a:p>
        </p:txBody>
      </p:sp>
      <p:cxnSp>
        <p:nvCxnSpPr>
          <p:cNvPr id="13" name="Straight Connector 12"/>
          <p:cNvCxnSpPr/>
          <p:nvPr/>
        </p:nvCxnSpPr>
        <p:spPr>
          <a:xfrm>
            <a:off x="231820" y="3799267"/>
            <a:ext cx="2112135" cy="0"/>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756856" y="3799267"/>
            <a:ext cx="2112135" cy="0"/>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a:stretch>
            <a:fillRect/>
          </a:stretch>
        </p:blipFill>
        <p:spPr>
          <a:xfrm>
            <a:off x="138803" y="2647144"/>
            <a:ext cx="1149084" cy="861813"/>
          </a:xfrm>
          <a:prstGeom prst="rect">
            <a:avLst/>
          </a:prstGeom>
        </p:spPr>
      </p:pic>
      <p:pic>
        <p:nvPicPr>
          <p:cNvPr id="16" name="Picture 15"/>
          <p:cNvPicPr>
            <a:picLocks noChangeAspect="1"/>
          </p:cNvPicPr>
          <p:nvPr/>
        </p:nvPicPr>
        <p:blipFill>
          <a:blip r:embed="rId3"/>
          <a:stretch>
            <a:fillRect/>
          </a:stretch>
        </p:blipFill>
        <p:spPr>
          <a:xfrm>
            <a:off x="1834725" y="4950431"/>
            <a:ext cx="993302" cy="754910"/>
          </a:xfrm>
          <a:prstGeom prst="rect">
            <a:avLst/>
          </a:prstGeom>
        </p:spPr>
      </p:pic>
      <p:pic>
        <p:nvPicPr>
          <p:cNvPr id="17" name="Picture 16"/>
          <p:cNvPicPr>
            <a:picLocks noChangeAspect="1"/>
          </p:cNvPicPr>
          <p:nvPr/>
        </p:nvPicPr>
        <p:blipFill>
          <a:blip r:embed="rId4"/>
          <a:stretch>
            <a:fillRect/>
          </a:stretch>
        </p:blipFill>
        <p:spPr>
          <a:xfrm>
            <a:off x="2924800" y="4931452"/>
            <a:ext cx="1031852" cy="773889"/>
          </a:xfrm>
          <a:prstGeom prst="rect">
            <a:avLst/>
          </a:prstGeom>
        </p:spPr>
      </p:pic>
      <p:pic>
        <p:nvPicPr>
          <p:cNvPr id="18" name="Picture 17"/>
          <p:cNvPicPr>
            <a:picLocks noChangeAspect="1"/>
          </p:cNvPicPr>
          <p:nvPr/>
        </p:nvPicPr>
        <p:blipFill>
          <a:blip r:embed="rId5"/>
          <a:stretch>
            <a:fillRect/>
          </a:stretch>
        </p:blipFill>
        <p:spPr>
          <a:xfrm>
            <a:off x="1861593" y="2330357"/>
            <a:ext cx="816620" cy="612465"/>
          </a:xfrm>
          <a:prstGeom prst="rect">
            <a:avLst/>
          </a:prstGeom>
        </p:spPr>
      </p:pic>
      <p:pic>
        <p:nvPicPr>
          <p:cNvPr id="19" name="Picture 2" descr="http://1.bp.blogspot.com/-SXz1b-DWXzQ/UkTIVuINfTI/AAAAAAAAAn0/t002_R5M1_M/s1600/WitchMelt.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410388" y="860266"/>
            <a:ext cx="1144158" cy="7687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8"/>
          <a:stretch>
            <a:fillRect/>
          </a:stretch>
        </p:blipFill>
        <p:spPr>
          <a:xfrm>
            <a:off x="2356835" y="1693426"/>
            <a:ext cx="959051" cy="719288"/>
          </a:xfrm>
          <a:prstGeom prst="rect">
            <a:avLst/>
          </a:prstGeom>
        </p:spPr>
      </p:pic>
      <p:pic>
        <p:nvPicPr>
          <p:cNvPr id="21" name="Picture 20"/>
          <p:cNvPicPr>
            <a:picLocks noChangeAspect="1"/>
          </p:cNvPicPr>
          <p:nvPr/>
        </p:nvPicPr>
        <p:blipFill>
          <a:blip r:embed="rId9"/>
          <a:stretch>
            <a:fillRect/>
          </a:stretch>
        </p:blipFill>
        <p:spPr>
          <a:xfrm>
            <a:off x="4629362" y="1530835"/>
            <a:ext cx="867887" cy="713128"/>
          </a:xfrm>
          <a:prstGeom prst="rect">
            <a:avLst/>
          </a:prstGeom>
        </p:spPr>
      </p:pic>
      <p:pic>
        <p:nvPicPr>
          <p:cNvPr id="22" name="Picture 21"/>
          <p:cNvPicPr>
            <a:picLocks noChangeAspect="1"/>
          </p:cNvPicPr>
          <p:nvPr/>
        </p:nvPicPr>
        <p:blipFill>
          <a:blip r:embed="rId10"/>
          <a:stretch>
            <a:fillRect/>
          </a:stretch>
        </p:blipFill>
        <p:spPr>
          <a:xfrm>
            <a:off x="5186484" y="2166561"/>
            <a:ext cx="965463" cy="643642"/>
          </a:xfrm>
          <a:prstGeom prst="rect">
            <a:avLst/>
          </a:prstGeom>
        </p:spPr>
      </p:pic>
      <p:pic>
        <p:nvPicPr>
          <p:cNvPr id="23" name="Picture 22"/>
          <p:cNvPicPr>
            <a:picLocks noChangeAspect="1"/>
          </p:cNvPicPr>
          <p:nvPr/>
        </p:nvPicPr>
        <p:blipFill>
          <a:blip r:embed="rId11"/>
          <a:stretch>
            <a:fillRect/>
          </a:stretch>
        </p:blipFill>
        <p:spPr>
          <a:xfrm>
            <a:off x="6247973" y="2554383"/>
            <a:ext cx="1813691" cy="954574"/>
          </a:xfrm>
          <a:prstGeom prst="rect">
            <a:avLst/>
          </a:prstGeom>
        </p:spPr>
      </p:pic>
    </p:spTree>
    <p:extLst>
      <p:ext uri="{BB962C8B-B14F-4D97-AF65-F5344CB8AC3E}">
        <p14:creationId xmlns:p14="http://schemas.microsoft.com/office/powerpoint/2010/main" val="3512161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Plot?</a:t>
            </a:r>
            <a:endParaRPr lang="en-US" dirty="0"/>
          </a:p>
        </p:txBody>
      </p:sp>
      <p:sp>
        <p:nvSpPr>
          <p:cNvPr id="3" name="Content Placeholder 2"/>
          <p:cNvSpPr>
            <a:spLocks noGrp="1"/>
          </p:cNvSpPr>
          <p:nvPr>
            <p:ph idx="1"/>
          </p:nvPr>
        </p:nvSpPr>
        <p:spPr/>
        <p:txBody>
          <a:bodyPr>
            <a:normAutofit/>
          </a:bodyPr>
          <a:lstStyle/>
          <a:p>
            <a:r>
              <a:rPr lang="en-US" sz="3200" b="1" dirty="0" smtClean="0"/>
              <a:t>The main points in a story presented in sequential order.</a:t>
            </a:r>
          </a:p>
          <a:p>
            <a:r>
              <a:rPr lang="en-US" sz="3200" dirty="0" smtClean="0"/>
              <a:t>It also contains the setting and characters in the story.</a:t>
            </a:r>
            <a:endParaRPr lang="en-US" sz="3200" dirty="0"/>
          </a:p>
        </p:txBody>
      </p:sp>
    </p:spTree>
    <p:extLst>
      <p:ext uri="{BB962C8B-B14F-4D97-AF65-F5344CB8AC3E}">
        <p14:creationId xmlns:p14="http://schemas.microsoft.com/office/powerpoint/2010/main" val="3786043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Setting?</a:t>
            </a:r>
            <a:endParaRPr lang="en-US" dirty="0"/>
          </a:p>
        </p:txBody>
      </p:sp>
      <p:sp>
        <p:nvSpPr>
          <p:cNvPr id="3" name="Content Placeholder 2"/>
          <p:cNvSpPr>
            <a:spLocks noGrp="1"/>
          </p:cNvSpPr>
          <p:nvPr>
            <p:ph idx="1"/>
          </p:nvPr>
        </p:nvSpPr>
        <p:spPr/>
        <p:txBody>
          <a:bodyPr>
            <a:normAutofit/>
          </a:bodyPr>
          <a:lstStyle/>
          <a:p>
            <a:r>
              <a:rPr lang="en-US" sz="2400" b="1" dirty="0" smtClean="0"/>
              <a:t>Setting</a:t>
            </a:r>
            <a:r>
              <a:rPr lang="en-US" sz="2400" dirty="0" smtClean="0"/>
              <a:t> is the time and place of the story.</a:t>
            </a:r>
          </a:p>
          <a:p>
            <a:pPr lvl="1"/>
            <a:r>
              <a:rPr lang="en-US" sz="2400" b="1" dirty="0" smtClean="0"/>
              <a:t>Hogwarts 1997 </a:t>
            </a:r>
            <a:r>
              <a:rPr lang="en-US" sz="2400" dirty="0" smtClean="0"/>
              <a:t>is the setting for </a:t>
            </a:r>
            <a:r>
              <a:rPr lang="en-US" sz="2400" i="1" dirty="0" smtClean="0"/>
              <a:t>Harry Potter and the Deathly Hollows</a:t>
            </a:r>
          </a:p>
          <a:p>
            <a:pPr lvl="1"/>
            <a:r>
              <a:rPr lang="en-US" sz="2400" b="1" dirty="0" smtClean="0"/>
              <a:t>Futuristic </a:t>
            </a:r>
            <a:r>
              <a:rPr lang="en-US" sz="2400" b="1" dirty="0" smtClean="0"/>
              <a:t>Chicago </a:t>
            </a:r>
            <a:r>
              <a:rPr lang="en-US" sz="2400" dirty="0" smtClean="0"/>
              <a:t>is the setting for </a:t>
            </a:r>
            <a:r>
              <a:rPr lang="en-US" sz="2400" i="1" dirty="0" smtClean="0"/>
              <a:t>Divergent</a:t>
            </a:r>
          </a:p>
          <a:p>
            <a:pPr lvl="1"/>
            <a:r>
              <a:rPr lang="en-US" sz="2400" b="1" dirty="0" smtClean="0"/>
              <a:t>Present Day Indianapolis </a:t>
            </a:r>
            <a:r>
              <a:rPr lang="en-US" sz="2400" dirty="0" smtClean="0"/>
              <a:t>is the setting for </a:t>
            </a:r>
            <a:r>
              <a:rPr lang="en-US" sz="2400" i="1" dirty="0" smtClean="0"/>
              <a:t>The Fault in Our Stars</a:t>
            </a:r>
            <a:endParaRPr lang="en-US" sz="2400" b="1" i="1" dirty="0"/>
          </a:p>
        </p:txBody>
      </p:sp>
    </p:spTree>
    <p:extLst>
      <p:ext uri="{BB962C8B-B14F-4D97-AF65-F5344CB8AC3E}">
        <p14:creationId xmlns:p14="http://schemas.microsoft.com/office/powerpoint/2010/main" val="2776922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744" y="148281"/>
            <a:ext cx="7269480" cy="612165"/>
          </a:xfrm>
        </p:spPr>
        <p:txBody>
          <a:bodyPr>
            <a:normAutofit fontScale="90000"/>
          </a:bodyPr>
          <a:lstStyle/>
          <a:p>
            <a:r>
              <a:rPr lang="en-US" dirty="0" smtClean="0"/>
              <a:t>Characterization</a:t>
            </a:r>
            <a:endParaRPr lang="en-US" dirty="0"/>
          </a:p>
        </p:txBody>
      </p:sp>
      <p:sp>
        <p:nvSpPr>
          <p:cNvPr id="3" name="Content Placeholder 2"/>
          <p:cNvSpPr>
            <a:spLocks noGrp="1"/>
          </p:cNvSpPr>
          <p:nvPr>
            <p:ph idx="1"/>
          </p:nvPr>
        </p:nvSpPr>
        <p:spPr>
          <a:xfrm>
            <a:off x="642551" y="889686"/>
            <a:ext cx="7562335" cy="5593491"/>
          </a:xfrm>
        </p:spPr>
        <p:txBody>
          <a:bodyPr>
            <a:noAutofit/>
          </a:bodyPr>
          <a:lstStyle/>
          <a:p>
            <a:r>
              <a:rPr lang="en-US" b="1" dirty="0" smtClean="0"/>
              <a:t>Direct Characterization is when the author tells you specific characteristics of a character.</a:t>
            </a:r>
          </a:p>
          <a:p>
            <a:pPr lvl="1"/>
            <a:r>
              <a:rPr lang="en-US" sz="2000" dirty="0" smtClean="0"/>
              <a:t>“Harry had a thin face, </a:t>
            </a:r>
            <a:r>
              <a:rPr lang="en-US" sz="2000" dirty="0" err="1" smtClean="0"/>
              <a:t>knobbly</a:t>
            </a:r>
            <a:r>
              <a:rPr lang="en-US" sz="2000" dirty="0"/>
              <a:t> </a:t>
            </a:r>
            <a:r>
              <a:rPr lang="en-US" sz="2000" dirty="0" smtClean="0"/>
              <a:t>knees, black hair, and bright green eyes.”</a:t>
            </a:r>
            <a:endParaRPr lang="en-US" sz="2000" dirty="0"/>
          </a:p>
          <a:p>
            <a:r>
              <a:rPr lang="en-US" b="1" dirty="0" smtClean="0"/>
              <a:t>Indirect Characterization is when the author describes the character, but doesn’t tell you exactly.</a:t>
            </a:r>
          </a:p>
          <a:p>
            <a:pPr lvl="1"/>
            <a:r>
              <a:rPr lang="en-US" sz="2000" dirty="0" smtClean="0"/>
              <a:t>“Harry must have had more haircuts than the rest of the boys in his class put together, but it made no difference, his hair simply grew that way—all over the place.”</a:t>
            </a:r>
          </a:p>
          <a:p>
            <a:r>
              <a:rPr lang="en-US" b="1" dirty="0" smtClean="0"/>
              <a:t>The Protagonist of a story is the main character in the story, or the hero of the story.</a:t>
            </a:r>
          </a:p>
          <a:p>
            <a:pPr lvl="1"/>
            <a:r>
              <a:rPr lang="en-US" sz="2000" dirty="0" smtClean="0"/>
              <a:t>Harry Potter</a:t>
            </a:r>
          </a:p>
          <a:p>
            <a:r>
              <a:rPr lang="en-US" b="1" dirty="0" smtClean="0"/>
              <a:t>The Antagonist(s) of a story is the character who actively opposes or is hostile to the main character; the adversary or the villain.</a:t>
            </a:r>
          </a:p>
          <a:p>
            <a:pPr lvl="1"/>
            <a:r>
              <a:rPr lang="en-US" sz="2000" dirty="0" smtClean="0"/>
              <a:t>He-Who-Must-Not-Be-Named</a:t>
            </a:r>
          </a:p>
        </p:txBody>
      </p:sp>
    </p:spTree>
    <p:extLst>
      <p:ext uri="{BB962C8B-B14F-4D97-AF65-F5344CB8AC3E}">
        <p14:creationId xmlns:p14="http://schemas.microsoft.com/office/powerpoint/2010/main" val="2089138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Plot Pyramid</a:t>
            </a:r>
            <a:endParaRPr lang="en-US" dirty="0"/>
          </a:p>
        </p:txBody>
      </p:sp>
      <p:cxnSp>
        <p:nvCxnSpPr>
          <p:cNvPr id="5" name="Straight Connector 4"/>
          <p:cNvCxnSpPr/>
          <p:nvPr/>
        </p:nvCxnSpPr>
        <p:spPr>
          <a:xfrm>
            <a:off x="347730" y="5087155"/>
            <a:ext cx="2112135" cy="0"/>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446986" y="3374265"/>
            <a:ext cx="1712890" cy="17128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4159876" y="3374265"/>
            <a:ext cx="1712890" cy="17128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872766" y="5087155"/>
            <a:ext cx="2112135" cy="0"/>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3335" y="4739425"/>
            <a:ext cx="1918952" cy="369332"/>
          </a:xfrm>
          <a:prstGeom prst="rect">
            <a:avLst/>
          </a:prstGeom>
          <a:noFill/>
        </p:spPr>
        <p:txBody>
          <a:bodyPr wrap="square" rtlCol="0">
            <a:spAutoFit/>
          </a:bodyPr>
          <a:lstStyle/>
          <a:p>
            <a:r>
              <a:rPr lang="en-US" dirty="0" smtClean="0"/>
              <a:t>Exposition</a:t>
            </a:r>
            <a:endParaRPr lang="en-US" dirty="0"/>
          </a:p>
        </p:txBody>
      </p:sp>
      <p:cxnSp>
        <p:nvCxnSpPr>
          <p:cNvPr id="12" name="Straight Arrow Connector 11"/>
          <p:cNvCxnSpPr/>
          <p:nvPr/>
        </p:nvCxnSpPr>
        <p:spPr>
          <a:xfrm flipH="1" flipV="1">
            <a:off x="2459866" y="5203066"/>
            <a:ext cx="321971" cy="605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34724" y="5808372"/>
            <a:ext cx="2672366" cy="369332"/>
          </a:xfrm>
          <a:prstGeom prst="rect">
            <a:avLst/>
          </a:prstGeom>
          <a:noFill/>
        </p:spPr>
        <p:txBody>
          <a:bodyPr wrap="square" rtlCol="0">
            <a:spAutoFit/>
          </a:bodyPr>
          <a:lstStyle/>
          <a:p>
            <a:r>
              <a:rPr lang="en-US" dirty="0" smtClean="0"/>
              <a:t>Complication/ Problem</a:t>
            </a:r>
            <a:endParaRPr lang="en-US" dirty="0"/>
          </a:p>
        </p:txBody>
      </p:sp>
      <p:sp>
        <p:nvSpPr>
          <p:cNvPr id="16" name="TextBox 15"/>
          <p:cNvSpPr txBox="1"/>
          <p:nvPr/>
        </p:nvSpPr>
        <p:spPr>
          <a:xfrm rot="18854234">
            <a:off x="2238299" y="3970462"/>
            <a:ext cx="1786944" cy="369332"/>
          </a:xfrm>
          <a:prstGeom prst="rect">
            <a:avLst/>
          </a:prstGeom>
          <a:noFill/>
        </p:spPr>
        <p:txBody>
          <a:bodyPr wrap="square" rtlCol="0">
            <a:spAutoFit/>
          </a:bodyPr>
          <a:lstStyle/>
          <a:p>
            <a:r>
              <a:rPr lang="en-US" dirty="0" smtClean="0"/>
              <a:t>Rising Action</a:t>
            </a:r>
            <a:endParaRPr lang="en-US" dirty="0"/>
          </a:p>
        </p:txBody>
      </p:sp>
      <p:sp>
        <p:nvSpPr>
          <p:cNvPr id="17" name="TextBox 16"/>
          <p:cNvSpPr txBox="1"/>
          <p:nvPr/>
        </p:nvSpPr>
        <p:spPr>
          <a:xfrm>
            <a:off x="3680137" y="3016832"/>
            <a:ext cx="1063697" cy="369332"/>
          </a:xfrm>
          <a:prstGeom prst="rect">
            <a:avLst/>
          </a:prstGeom>
          <a:noFill/>
        </p:spPr>
        <p:txBody>
          <a:bodyPr wrap="square" rtlCol="0">
            <a:spAutoFit/>
          </a:bodyPr>
          <a:lstStyle/>
          <a:p>
            <a:r>
              <a:rPr lang="en-US" dirty="0" smtClean="0"/>
              <a:t>Climax</a:t>
            </a:r>
            <a:endParaRPr lang="en-US" dirty="0"/>
          </a:p>
        </p:txBody>
      </p:sp>
      <p:sp>
        <p:nvSpPr>
          <p:cNvPr id="18" name="TextBox 17"/>
          <p:cNvSpPr txBox="1"/>
          <p:nvPr/>
        </p:nvSpPr>
        <p:spPr>
          <a:xfrm rot="2667972">
            <a:off x="4386429" y="4033165"/>
            <a:ext cx="1712891" cy="369332"/>
          </a:xfrm>
          <a:prstGeom prst="rect">
            <a:avLst/>
          </a:prstGeom>
          <a:noFill/>
        </p:spPr>
        <p:txBody>
          <a:bodyPr wrap="square" rtlCol="0">
            <a:spAutoFit/>
          </a:bodyPr>
          <a:lstStyle/>
          <a:p>
            <a:r>
              <a:rPr lang="en-US" dirty="0" smtClean="0"/>
              <a:t>Falling Action</a:t>
            </a:r>
            <a:endParaRPr lang="en-US" dirty="0"/>
          </a:p>
        </p:txBody>
      </p:sp>
      <p:sp>
        <p:nvSpPr>
          <p:cNvPr id="19" name="TextBox 18"/>
          <p:cNvSpPr txBox="1"/>
          <p:nvPr/>
        </p:nvSpPr>
        <p:spPr>
          <a:xfrm>
            <a:off x="5859887" y="4756460"/>
            <a:ext cx="2672366" cy="369332"/>
          </a:xfrm>
          <a:prstGeom prst="rect">
            <a:avLst/>
          </a:prstGeom>
          <a:noFill/>
        </p:spPr>
        <p:txBody>
          <a:bodyPr wrap="square" rtlCol="0">
            <a:spAutoFit/>
          </a:bodyPr>
          <a:lstStyle/>
          <a:p>
            <a:r>
              <a:rPr lang="en-US" dirty="0" smtClean="0"/>
              <a:t>Resolution/</a:t>
            </a:r>
            <a:r>
              <a:rPr lang="en-US" dirty="0" err="1" smtClean="0"/>
              <a:t>Denoument</a:t>
            </a:r>
            <a:endParaRPr lang="en-US" dirty="0"/>
          </a:p>
        </p:txBody>
      </p:sp>
    </p:spTree>
    <p:extLst>
      <p:ext uri="{BB962C8B-B14F-4D97-AF65-F5344CB8AC3E}">
        <p14:creationId xmlns:p14="http://schemas.microsoft.com/office/powerpoint/2010/main" val="3528995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smtClean="0"/>
              <a:t>The Plot Pyramid for </a:t>
            </a:r>
            <a:r>
              <a:rPr lang="en-US" sz="4800" i="1" dirty="0" smtClean="0"/>
              <a:t>The Wizard of Oz</a:t>
            </a:r>
            <a:endParaRPr lang="en-US" sz="4800" i="1"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443614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Exposition</a:t>
            </a:r>
            <a:endParaRPr lang="en-US" dirty="0"/>
          </a:p>
        </p:txBody>
      </p:sp>
      <p:sp>
        <p:nvSpPr>
          <p:cNvPr id="3" name="Content Placeholder 2"/>
          <p:cNvSpPr>
            <a:spLocks noGrp="1"/>
          </p:cNvSpPr>
          <p:nvPr>
            <p:ph idx="1"/>
          </p:nvPr>
        </p:nvSpPr>
        <p:spPr/>
        <p:txBody>
          <a:bodyPr>
            <a:normAutofit/>
          </a:bodyPr>
          <a:lstStyle/>
          <a:p>
            <a:r>
              <a:rPr lang="en-US" sz="2800" dirty="0" smtClean="0"/>
              <a:t>The introduction to the story</a:t>
            </a:r>
          </a:p>
          <a:p>
            <a:pPr lvl="1"/>
            <a:r>
              <a:rPr lang="en-US" sz="2400" dirty="0" smtClean="0"/>
              <a:t>In the </a:t>
            </a:r>
            <a:r>
              <a:rPr lang="en-US" sz="2400" b="1" dirty="0" smtClean="0"/>
              <a:t>Exposition</a:t>
            </a:r>
            <a:r>
              <a:rPr lang="en-US" sz="2400" dirty="0" smtClean="0"/>
              <a:t>, you learn the setting of the story and the main characters</a:t>
            </a:r>
            <a:endParaRPr lang="en-US" sz="2400" dirty="0"/>
          </a:p>
          <a:p>
            <a:pPr lvl="1"/>
            <a:r>
              <a:rPr lang="en-US" sz="2400" dirty="0" smtClean="0"/>
              <a:t>The beginning events of the story that lead to the complication.</a:t>
            </a:r>
          </a:p>
        </p:txBody>
      </p:sp>
      <p:pic>
        <p:nvPicPr>
          <p:cNvPr id="4" name="Picture 3"/>
          <p:cNvPicPr>
            <a:picLocks noChangeAspect="1"/>
          </p:cNvPicPr>
          <p:nvPr/>
        </p:nvPicPr>
        <p:blipFill>
          <a:blip r:embed="rId2"/>
          <a:stretch>
            <a:fillRect/>
          </a:stretch>
        </p:blipFill>
        <p:spPr>
          <a:xfrm>
            <a:off x="250944" y="4284933"/>
            <a:ext cx="2526940" cy="1895205"/>
          </a:xfrm>
          <a:prstGeom prst="rect">
            <a:avLst/>
          </a:prstGeom>
        </p:spPr>
      </p:pic>
      <p:pic>
        <p:nvPicPr>
          <p:cNvPr id="6" name="Picture 5"/>
          <p:cNvPicPr>
            <a:picLocks noChangeAspect="1"/>
          </p:cNvPicPr>
          <p:nvPr/>
        </p:nvPicPr>
        <p:blipFill>
          <a:blip r:embed="rId3"/>
          <a:stretch>
            <a:fillRect/>
          </a:stretch>
        </p:blipFill>
        <p:spPr>
          <a:xfrm>
            <a:off x="3000790" y="3929768"/>
            <a:ext cx="2252751" cy="2701140"/>
          </a:xfrm>
          <a:prstGeom prst="rect">
            <a:avLst/>
          </a:prstGeom>
        </p:spPr>
      </p:pic>
      <p:pic>
        <p:nvPicPr>
          <p:cNvPr id="7" name="Picture 6"/>
          <p:cNvPicPr>
            <a:picLocks noChangeAspect="1"/>
          </p:cNvPicPr>
          <p:nvPr/>
        </p:nvPicPr>
        <p:blipFill>
          <a:blip r:embed="rId4"/>
          <a:stretch>
            <a:fillRect/>
          </a:stretch>
        </p:blipFill>
        <p:spPr>
          <a:xfrm>
            <a:off x="5476447" y="4587885"/>
            <a:ext cx="2677839" cy="2140912"/>
          </a:xfrm>
          <a:prstGeom prst="rect">
            <a:avLst/>
          </a:prstGeom>
        </p:spPr>
      </p:pic>
    </p:spTree>
    <p:extLst>
      <p:ext uri="{BB962C8B-B14F-4D97-AF65-F5344CB8AC3E}">
        <p14:creationId xmlns:p14="http://schemas.microsoft.com/office/powerpoint/2010/main" val="3381576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0"/>
            <a:ext cx="7269480" cy="1325562"/>
          </a:xfrm>
        </p:spPr>
        <p:txBody>
          <a:bodyPr/>
          <a:lstStyle/>
          <a:p>
            <a:r>
              <a:rPr lang="en-US" dirty="0" smtClean="0"/>
              <a:t>Complication/Problem</a:t>
            </a:r>
            <a:endParaRPr lang="en-US" dirty="0"/>
          </a:p>
        </p:txBody>
      </p:sp>
      <p:sp>
        <p:nvSpPr>
          <p:cNvPr id="3" name="Content Placeholder 2"/>
          <p:cNvSpPr>
            <a:spLocks noGrp="1"/>
          </p:cNvSpPr>
          <p:nvPr>
            <p:ph idx="1"/>
          </p:nvPr>
        </p:nvSpPr>
        <p:spPr>
          <a:xfrm>
            <a:off x="946404" y="1325562"/>
            <a:ext cx="6446520" cy="4351337"/>
          </a:xfrm>
        </p:spPr>
        <p:txBody>
          <a:bodyPr>
            <a:normAutofit/>
          </a:bodyPr>
          <a:lstStyle/>
          <a:p>
            <a:r>
              <a:rPr lang="en-US" sz="2800" dirty="0" smtClean="0"/>
              <a:t>The </a:t>
            </a:r>
            <a:r>
              <a:rPr lang="en-US" sz="2800" b="1" dirty="0" smtClean="0"/>
              <a:t>complication </a:t>
            </a:r>
            <a:r>
              <a:rPr lang="en-US" sz="2800" dirty="0" smtClean="0"/>
              <a:t>is the problem in the story that the protagonist must solve. The complication adds the </a:t>
            </a:r>
            <a:r>
              <a:rPr lang="en-US" sz="2800" b="1" dirty="0" smtClean="0"/>
              <a:t>conflict</a:t>
            </a:r>
            <a:r>
              <a:rPr lang="en-US" sz="2800" dirty="0" smtClean="0"/>
              <a:t> to the story, which is created by the antagonist.</a:t>
            </a:r>
            <a:endParaRPr lang="en-US" sz="2800" dirty="0"/>
          </a:p>
        </p:txBody>
      </p:sp>
      <p:pic>
        <p:nvPicPr>
          <p:cNvPr id="4" name="Picture 3"/>
          <p:cNvPicPr>
            <a:picLocks noChangeAspect="1"/>
          </p:cNvPicPr>
          <p:nvPr/>
        </p:nvPicPr>
        <p:blipFill>
          <a:blip r:embed="rId2"/>
          <a:stretch>
            <a:fillRect/>
          </a:stretch>
        </p:blipFill>
        <p:spPr>
          <a:xfrm>
            <a:off x="3856192" y="3476216"/>
            <a:ext cx="4359692" cy="3269769"/>
          </a:xfrm>
          <a:prstGeom prst="rect">
            <a:avLst/>
          </a:prstGeom>
        </p:spPr>
      </p:pic>
      <p:pic>
        <p:nvPicPr>
          <p:cNvPr id="5" name="Picture 4"/>
          <p:cNvPicPr>
            <a:picLocks noChangeAspect="1"/>
          </p:cNvPicPr>
          <p:nvPr/>
        </p:nvPicPr>
        <p:blipFill>
          <a:blip r:embed="rId3"/>
          <a:stretch>
            <a:fillRect/>
          </a:stretch>
        </p:blipFill>
        <p:spPr>
          <a:xfrm>
            <a:off x="309898" y="4004469"/>
            <a:ext cx="3310876" cy="2516266"/>
          </a:xfrm>
          <a:prstGeom prst="rect">
            <a:avLst/>
          </a:prstGeom>
        </p:spPr>
      </p:pic>
    </p:spTree>
    <p:extLst>
      <p:ext uri="{BB962C8B-B14F-4D97-AF65-F5344CB8AC3E}">
        <p14:creationId xmlns:p14="http://schemas.microsoft.com/office/powerpoint/2010/main" val="3385934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124856"/>
            <a:ext cx="7269480" cy="760446"/>
          </a:xfrm>
        </p:spPr>
        <p:txBody>
          <a:bodyPr/>
          <a:lstStyle/>
          <a:p>
            <a:r>
              <a:rPr lang="en-US" dirty="0" smtClean="0"/>
              <a:t>Rising Action</a:t>
            </a:r>
            <a:endParaRPr lang="en-US" dirty="0"/>
          </a:p>
        </p:txBody>
      </p:sp>
      <p:sp>
        <p:nvSpPr>
          <p:cNvPr id="3" name="Content Placeholder 2"/>
          <p:cNvSpPr>
            <a:spLocks noGrp="1"/>
          </p:cNvSpPr>
          <p:nvPr>
            <p:ph idx="1"/>
          </p:nvPr>
        </p:nvSpPr>
        <p:spPr>
          <a:xfrm>
            <a:off x="955548" y="976828"/>
            <a:ext cx="6446520" cy="1612419"/>
          </a:xfrm>
        </p:spPr>
        <p:txBody>
          <a:bodyPr>
            <a:noAutofit/>
          </a:bodyPr>
          <a:lstStyle/>
          <a:p>
            <a:r>
              <a:rPr lang="en-US" sz="2800" b="1" dirty="0" smtClean="0"/>
              <a:t>The Rising Action</a:t>
            </a:r>
            <a:r>
              <a:rPr lang="en-US" sz="2800" dirty="0" smtClean="0"/>
              <a:t> consists of all of the events leading to the climax of the story. These events build tension to the story.</a:t>
            </a:r>
            <a:endParaRPr lang="en-US" sz="2800" b="1" dirty="0"/>
          </a:p>
        </p:txBody>
      </p:sp>
      <p:pic>
        <p:nvPicPr>
          <p:cNvPr id="4" name="Picture 3"/>
          <p:cNvPicPr>
            <a:picLocks noChangeAspect="1"/>
          </p:cNvPicPr>
          <p:nvPr/>
        </p:nvPicPr>
        <p:blipFill>
          <a:blip r:embed="rId2"/>
          <a:stretch>
            <a:fillRect/>
          </a:stretch>
        </p:blipFill>
        <p:spPr>
          <a:xfrm>
            <a:off x="124496" y="2848590"/>
            <a:ext cx="2624144" cy="1968108"/>
          </a:xfrm>
          <a:prstGeom prst="rect">
            <a:avLst/>
          </a:prstGeom>
        </p:spPr>
      </p:pic>
      <p:pic>
        <p:nvPicPr>
          <p:cNvPr id="5" name="Picture 4"/>
          <p:cNvPicPr>
            <a:picLocks noChangeAspect="1"/>
          </p:cNvPicPr>
          <p:nvPr/>
        </p:nvPicPr>
        <p:blipFill>
          <a:blip r:embed="rId3"/>
          <a:stretch>
            <a:fillRect/>
          </a:stretch>
        </p:blipFill>
        <p:spPr>
          <a:xfrm>
            <a:off x="514150" y="4472604"/>
            <a:ext cx="2042239" cy="2129375"/>
          </a:xfrm>
          <a:prstGeom prst="rect">
            <a:avLst/>
          </a:prstGeom>
        </p:spPr>
      </p:pic>
      <p:pic>
        <p:nvPicPr>
          <p:cNvPr id="6" name="Picture 5"/>
          <p:cNvPicPr>
            <a:picLocks noChangeAspect="1"/>
          </p:cNvPicPr>
          <p:nvPr/>
        </p:nvPicPr>
        <p:blipFill>
          <a:blip r:embed="rId4"/>
          <a:stretch>
            <a:fillRect/>
          </a:stretch>
        </p:blipFill>
        <p:spPr>
          <a:xfrm>
            <a:off x="2761281" y="2848590"/>
            <a:ext cx="2955117" cy="1968108"/>
          </a:xfrm>
          <a:prstGeom prst="rect">
            <a:avLst/>
          </a:prstGeom>
        </p:spPr>
      </p:pic>
      <p:pic>
        <p:nvPicPr>
          <p:cNvPr id="7" name="Picture 6"/>
          <p:cNvPicPr>
            <a:picLocks noChangeAspect="1"/>
          </p:cNvPicPr>
          <p:nvPr/>
        </p:nvPicPr>
        <p:blipFill>
          <a:blip r:embed="rId5"/>
          <a:stretch>
            <a:fillRect/>
          </a:stretch>
        </p:blipFill>
        <p:spPr>
          <a:xfrm>
            <a:off x="5749059" y="2848590"/>
            <a:ext cx="2624144" cy="1968108"/>
          </a:xfrm>
          <a:prstGeom prst="rect">
            <a:avLst/>
          </a:prstGeom>
        </p:spPr>
      </p:pic>
      <p:pic>
        <p:nvPicPr>
          <p:cNvPr id="8" name="Picture 7"/>
          <p:cNvPicPr>
            <a:picLocks noChangeAspect="1"/>
          </p:cNvPicPr>
          <p:nvPr/>
        </p:nvPicPr>
        <p:blipFill>
          <a:blip r:embed="rId6"/>
          <a:stretch>
            <a:fillRect/>
          </a:stretch>
        </p:blipFill>
        <p:spPr>
          <a:xfrm>
            <a:off x="2783074" y="4552535"/>
            <a:ext cx="2732593" cy="2049444"/>
          </a:xfrm>
          <a:prstGeom prst="rect">
            <a:avLst/>
          </a:prstGeom>
        </p:spPr>
      </p:pic>
      <p:pic>
        <p:nvPicPr>
          <p:cNvPr id="9" name="Picture 8"/>
          <p:cNvPicPr>
            <a:picLocks noChangeAspect="1"/>
          </p:cNvPicPr>
          <p:nvPr/>
        </p:nvPicPr>
        <p:blipFill rotWithShape="1">
          <a:blip r:embed="rId7"/>
          <a:srcRect b="5944"/>
          <a:stretch/>
        </p:blipFill>
        <p:spPr>
          <a:xfrm>
            <a:off x="5696558" y="4676778"/>
            <a:ext cx="2729146" cy="1925201"/>
          </a:xfrm>
          <a:prstGeom prst="rect">
            <a:avLst/>
          </a:prstGeom>
        </p:spPr>
      </p:pic>
    </p:spTree>
    <p:extLst>
      <p:ext uri="{BB962C8B-B14F-4D97-AF65-F5344CB8AC3E}">
        <p14:creationId xmlns:p14="http://schemas.microsoft.com/office/powerpoint/2010/main" val="3804821378"/>
      </p:ext>
    </p:extLst>
  </p:cSld>
  <p:clrMapOvr>
    <a:masterClrMapping/>
  </p:clrMapOvr>
</p:sld>
</file>

<file path=ppt/theme/theme1.xml><?xml version="1.0" encoding="utf-8"?>
<a:theme xmlns:a="http://schemas.openxmlformats.org/drawingml/2006/main" name="View">
  <a:themeElements>
    <a:clrScheme name="View">
      <a:dk1>
        <a:sysClr val="windowText" lastClr="000000"/>
      </a:dk1>
      <a:lt1>
        <a:sysClr val="window" lastClr="FFFFFF"/>
      </a:lt1>
      <a:dk2>
        <a:srgbClr val="666666"/>
      </a:dk2>
      <a:lt2>
        <a:srgbClr val="D2D2D2"/>
      </a:lt2>
      <a:accent1>
        <a:srgbClr val="FF388C"/>
      </a:accent1>
      <a:accent2>
        <a:srgbClr val="D70D5E"/>
      </a:accent2>
      <a:accent3>
        <a:srgbClr val="98037E"/>
      </a:accent3>
      <a:accent4>
        <a:srgbClr val="68027D"/>
      </a:accent4>
      <a:accent5>
        <a:srgbClr val="095ACA"/>
      </a:accent5>
      <a:accent6>
        <a:srgbClr val="063597"/>
      </a:accent6>
      <a:hlink>
        <a:srgbClr val="17BBFD"/>
      </a:hlink>
      <a:folHlink>
        <a:srgbClr val="FF79C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23C5FE65-18CC-4A65-9EBC-B05E331504EC}"/>
    </a:ext>
  </a:extLst>
</a:theme>
</file>

<file path=docProps/app.xml><?xml version="1.0" encoding="utf-8"?>
<Properties xmlns="http://schemas.openxmlformats.org/officeDocument/2006/extended-properties" xmlns:vt="http://schemas.openxmlformats.org/officeDocument/2006/docPropsVTypes">
  <Template>View</Template>
  <TotalTime>130</TotalTime>
  <Words>389</Words>
  <Application>Microsoft Office PowerPoint</Application>
  <PresentationFormat>On-screen Show (4:3)</PresentationFormat>
  <Paragraphs>46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Schoolbook</vt:lpstr>
      <vt:lpstr>Wingdings 2</vt:lpstr>
      <vt:lpstr>View</vt:lpstr>
      <vt:lpstr>Plot Pyramid Introduction</vt:lpstr>
      <vt:lpstr>What is Plot?</vt:lpstr>
      <vt:lpstr>What is Setting?</vt:lpstr>
      <vt:lpstr>Characterization</vt:lpstr>
      <vt:lpstr>The Plot Pyramid</vt:lpstr>
      <vt:lpstr>The Plot Pyramid for The Wizard of Oz</vt:lpstr>
      <vt:lpstr>Exposition</vt:lpstr>
      <vt:lpstr>Complication/Problem</vt:lpstr>
      <vt:lpstr>Rising Action</vt:lpstr>
      <vt:lpstr>Climax</vt:lpstr>
      <vt:lpstr>Falling Action</vt:lpstr>
      <vt:lpstr>Resolution/Denoument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Plot Pyramid Introduction</dc:title>
  <dc:creator>Chelsea Miles</dc:creator>
  <cp:lastModifiedBy>Chelsea Miles</cp:lastModifiedBy>
  <cp:revision>14</cp:revision>
  <cp:lastPrinted>2016-08-25T21:04:38Z</cp:lastPrinted>
  <dcterms:created xsi:type="dcterms:W3CDTF">2014-09-21T21:20:53Z</dcterms:created>
  <dcterms:modified xsi:type="dcterms:W3CDTF">2016-08-25T21:43:47Z</dcterms:modified>
</cp:coreProperties>
</file>