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Detectives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Context Clues to Define Unfamiliar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Context Clues?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Does every text you’ll ever read have underlined and defined vocabulary words? Do you always have a dictionary right next to you whenever you’re reading? </a:t>
            </a:r>
          </a:p>
          <a:p>
            <a:r>
              <a:rPr lang="en-US" sz="3200" cap="none" dirty="0" smtClean="0"/>
              <a:t>Using context clues helps you quickly decipher hard words so that you can keep reading without losing too much speed. 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8051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627"/>
            <a:ext cx="10396882" cy="1151965"/>
          </a:xfrm>
        </p:spPr>
        <p:txBody>
          <a:bodyPr/>
          <a:lstStyle/>
          <a:p>
            <a:r>
              <a:rPr lang="en-US" dirty="0" smtClean="0"/>
              <a:t>Let’s Practice!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9158"/>
            <a:ext cx="10394707" cy="4295428"/>
          </a:xfrm>
        </p:spPr>
        <p:txBody>
          <a:bodyPr>
            <a:normAutofit fontScale="92500" lnSpcReduction="10000"/>
          </a:bodyPr>
          <a:lstStyle/>
          <a:p>
            <a:r>
              <a:rPr lang="en-US" sz="3300" cap="none" dirty="0" smtClean="0"/>
              <a:t>Let’s try to define the highlighted words in the following sentences by using context clues:</a:t>
            </a:r>
          </a:p>
          <a:p>
            <a:pPr marL="0" indent="0">
              <a:buNone/>
            </a:pPr>
            <a:endParaRPr lang="en-US" cap="none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 smtClean="0">
                <a:latin typeface="Bookman Old Style" panose="02050604050505020204" pitchFamily="18" charset="0"/>
              </a:rPr>
              <a:t> Jimmy struggled getting up this morning, so he felt 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lethargic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 and sluggish all morning.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 smtClean="0">
                <a:latin typeface="Bookman Old Style" panose="02050604050505020204" pitchFamily="18" charset="0"/>
              </a:rPr>
              <a:t> In the middle ages, people would go to an 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apothecary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 when they needed medicine.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cap="none" dirty="0" smtClean="0">
                <a:latin typeface="Bookman Old Style" panose="02050604050505020204" pitchFamily="18" charset="0"/>
              </a:rPr>
              <a:t> The bank robber tried to 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evade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 questioning so he wouldn’t give away his partner’s hide away.  </a:t>
            </a:r>
          </a:p>
          <a:p>
            <a:pPr lvl="1"/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6841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How did we do?</a:t>
            </a:r>
          </a:p>
          <a:p>
            <a:pPr lvl="1"/>
            <a:r>
              <a:rPr lang="en-US" sz="2400" cap="none" dirty="0" smtClean="0">
                <a:latin typeface="Bookman Old Style" panose="02050604050505020204" pitchFamily="18" charset="0"/>
              </a:rPr>
              <a:t>Lethargic: characterized by laziness or lack of energy; sluggish</a:t>
            </a:r>
          </a:p>
          <a:p>
            <a:pPr lvl="1"/>
            <a:r>
              <a:rPr lang="en-US" sz="2400" cap="none" dirty="0" smtClean="0">
                <a:latin typeface="Bookman Old Style" panose="02050604050505020204" pitchFamily="18" charset="0"/>
              </a:rPr>
              <a:t>Apothecary: an old pharmacy or drug store</a:t>
            </a:r>
          </a:p>
          <a:p>
            <a:pPr lvl="1"/>
            <a:r>
              <a:rPr lang="en-US" sz="2400" cap="none" dirty="0" smtClean="0">
                <a:latin typeface="Bookman Old Style" panose="02050604050505020204" pitchFamily="18" charset="0"/>
              </a:rPr>
              <a:t>Evaded: avoided </a:t>
            </a:r>
            <a:endParaRPr lang="en-US" sz="24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9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/>
              <a:t>When you’re reading a story, an article or any other piece of written work, it is referred to as the text. When you’re looking for something within the text, that is context. 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217271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481"/>
            <a:ext cx="10396882" cy="1151965"/>
          </a:xfrm>
        </p:spPr>
        <p:txBody>
          <a:bodyPr/>
          <a:lstStyle/>
          <a:p>
            <a:r>
              <a:rPr lang="en-US" dirty="0" smtClean="0"/>
              <a:t>What is a Context Clue?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14616"/>
            <a:ext cx="10394707" cy="3759969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A context clue is something that points out in the text what something means. This is particularly important for when you come upon a difficult word that you don’t know what it means. You can look for context clues to help you figure out what that word might mean.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140177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28" y="84437"/>
            <a:ext cx="10396882" cy="1151965"/>
          </a:xfrm>
        </p:spPr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000" y="1095632"/>
            <a:ext cx="10233800" cy="5081331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words that have the same meaning that are used in the sentence.</a:t>
            </a:r>
          </a:p>
          <a:p>
            <a:pPr lvl="1"/>
            <a:r>
              <a:rPr lang="en-US" sz="3200" cap="none" dirty="0" smtClean="0">
                <a:latin typeface="Bookman Old Style" panose="02050604050505020204" pitchFamily="18" charset="0"/>
              </a:rPr>
              <a:t>The usually picky film critic was </a:t>
            </a:r>
            <a:r>
              <a:rPr lang="en-US" sz="3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engaged</a:t>
            </a:r>
            <a:r>
              <a:rPr lang="en-US" sz="3200" cap="none" dirty="0" smtClean="0">
                <a:latin typeface="Bookman Old Style" panose="02050604050505020204" pitchFamily="18" charset="0"/>
              </a:rPr>
              <a:t> and involved in the movie’s exciting plot.</a:t>
            </a:r>
          </a:p>
          <a:p>
            <a:r>
              <a:rPr lang="en-US" sz="3600" dirty="0" smtClean="0"/>
              <a:t>What might be the definition of engaged?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79" y="199767"/>
            <a:ext cx="10396882" cy="1151965"/>
          </a:xfrm>
        </p:spPr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1261" y="775749"/>
            <a:ext cx="10233800" cy="50483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smtClean="0"/>
              <a:t>a word or group of words that has the opposite meaning of an unknown word.</a:t>
            </a:r>
          </a:p>
          <a:p>
            <a:pPr lvl="1"/>
            <a:r>
              <a:rPr lang="en-US" sz="3200" cap="none" dirty="0" smtClean="0">
                <a:latin typeface="Bookman Old Style" panose="02050604050505020204" pitchFamily="18" charset="0"/>
              </a:rPr>
              <a:t>Some people are </a:t>
            </a:r>
            <a:r>
              <a:rPr lang="en-US" sz="3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loquacious</a:t>
            </a:r>
            <a:r>
              <a:rPr lang="en-US" sz="3200" cap="none" dirty="0" smtClean="0">
                <a:latin typeface="Bookman Old Style" panose="02050604050505020204" pitchFamily="18" charset="0"/>
              </a:rPr>
              <a:t>, while others don’t talk at all.</a:t>
            </a:r>
          </a:p>
          <a:p>
            <a:r>
              <a:rPr lang="en-US" sz="3600" dirty="0" smtClean="0"/>
              <a:t>What might be the meaning of the word loquacious?</a:t>
            </a:r>
          </a:p>
        </p:txBody>
      </p:sp>
    </p:spTree>
    <p:extLst>
      <p:ext uri="{BB962C8B-B14F-4D97-AF65-F5344CB8AC3E}">
        <p14:creationId xmlns:p14="http://schemas.microsoft.com/office/powerpoint/2010/main" val="36479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9383" y="1285830"/>
            <a:ext cx="10233800" cy="48019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smtClean="0"/>
              <a:t>unknown </a:t>
            </a:r>
            <a:r>
              <a:rPr lang="en-US" sz="4000" dirty="0"/>
              <a:t>word is explained within the sentence or following sentence</a:t>
            </a:r>
            <a:r>
              <a:rPr lang="en-US" sz="4000" dirty="0" smtClean="0"/>
              <a:t>.</a:t>
            </a:r>
          </a:p>
          <a:p>
            <a:pPr lvl="1"/>
            <a:r>
              <a:rPr lang="en-US" sz="3200" cap="none" dirty="0" smtClean="0">
                <a:latin typeface="Bookman Old Style" panose="02050604050505020204" pitchFamily="18" charset="0"/>
              </a:rPr>
              <a:t>The boy tried to </a:t>
            </a:r>
            <a:r>
              <a:rPr lang="en-US" sz="3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emulate</a:t>
            </a:r>
            <a:r>
              <a:rPr lang="en-US" sz="3200" cap="none" dirty="0" smtClean="0">
                <a:latin typeface="Bookman Old Style" panose="02050604050505020204" pitchFamily="18" charset="0"/>
              </a:rPr>
              <a:t> his favorite baseball player; he copied the player’s batting stance. </a:t>
            </a:r>
          </a:p>
          <a:p>
            <a:r>
              <a:rPr lang="en-US" sz="3600" dirty="0" smtClean="0"/>
              <a:t>What might the word emulate mean?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514" y="133865"/>
            <a:ext cx="10396882" cy="1151965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9383" y="1285830"/>
            <a:ext cx="10233800" cy="48019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cap="none" dirty="0" smtClean="0">
                <a:latin typeface="Bookman Old Style" panose="02050604050505020204" pitchFamily="18" charset="0"/>
              </a:rPr>
              <a:t>Gives an example </a:t>
            </a:r>
            <a:r>
              <a:rPr lang="en-US" sz="3400" cap="none" dirty="0" smtClean="0">
                <a:latin typeface="Bookman Old Style" panose="02050604050505020204" pitchFamily="18" charset="0"/>
              </a:rPr>
              <a:t>using “like” or “as.”</a:t>
            </a:r>
            <a:endParaRPr lang="en-US" sz="3400" cap="none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3200" cap="none" dirty="0" smtClean="0">
                <a:latin typeface="Bookman Old Style" panose="02050604050505020204" pitchFamily="18" charset="0"/>
              </a:rPr>
              <a:t>Like road banks along an interstate highway, the </a:t>
            </a:r>
            <a:r>
              <a:rPr lang="en-US" sz="3200" cap="none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periphery</a:t>
            </a:r>
            <a:r>
              <a:rPr lang="en-US" sz="3200" cap="none" dirty="0" smtClean="0">
                <a:latin typeface="Bookman Old Style" panose="02050604050505020204" pitchFamily="18" charset="0"/>
              </a:rPr>
              <a:t> of the river was littered with container trash from the nearby factories.</a:t>
            </a:r>
            <a:endParaRPr lang="en-US" sz="3200" cap="none" dirty="0" smtClean="0">
              <a:latin typeface="Bookman Old Style" panose="02050604050505020204" pitchFamily="18" charset="0"/>
            </a:endParaRPr>
          </a:p>
          <a:p>
            <a:r>
              <a:rPr lang="en-US" sz="3600" dirty="0" smtClean="0"/>
              <a:t>What might the word </a:t>
            </a:r>
            <a:r>
              <a:rPr lang="en-US" sz="3600" dirty="0" smtClean="0"/>
              <a:t>periphery </a:t>
            </a:r>
            <a:r>
              <a:rPr lang="en-US" sz="3600" dirty="0" smtClean="0"/>
              <a:t>mean?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0514" y="133865"/>
            <a:ext cx="10396882" cy="1151965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8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811"/>
            <a:ext cx="10396882" cy="1151965"/>
          </a:xfrm>
        </p:spPr>
        <p:txBody>
          <a:bodyPr/>
          <a:lstStyle/>
          <a:p>
            <a:r>
              <a:rPr lang="en-US" dirty="0" smtClean="0"/>
              <a:t>How do you use Context Clues?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08023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Let’s read the sentence below and try to figure out the meaning of the word “Promenade.”</a:t>
            </a:r>
          </a:p>
          <a:p>
            <a:pPr lvl="1"/>
            <a:r>
              <a:rPr lang="en-US" sz="2800" cap="none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 gentleman and the lady did a promenade around the dance floor. </a:t>
            </a:r>
          </a:p>
          <a:p>
            <a:r>
              <a:rPr lang="en-US" sz="2800" cap="none" dirty="0" smtClean="0"/>
              <a:t>What words in this sentence might help us define promenade? What do those words suggest about the word promenade? If we were to replace the promenade with a similar word based on our definition prediction, would the sentence make sense?</a:t>
            </a:r>
          </a:p>
        </p:txBody>
      </p:sp>
    </p:spTree>
    <p:extLst>
      <p:ext uri="{BB962C8B-B14F-4D97-AF65-F5344CB8AC3E}">
        <p14:creationId xmlns:p14="http://schemas.microsoft.com/office/powerpoint/2010/main" val="370985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/>
              <a:t>Let’s look up the definition of promenade:</a:t>
            </a:r>
          </a:p>
          <a:p>
            <a:r>
              <a:rPr lang="en-US" sz="3600" cap="none" dirty="0" smtClean="0"/>
              <a:t>Does our predicted definition match the real definition?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151333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198</TotalTime>
  <Words>519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Impact</vt:lpstr>
      <vt:lpstr>Wingdings</vt:lpstr>
      <vt:lpstr>Main Event</vt:lpstr>
      <vt:lpstr>Vocabulary Detectives</vt:lpstr>
      <vt:lpstr>What is Context?</vt:lpstr>
      <vt:lpstr>What is a Context Clue?</vt:lpstr>
      <vt:lpstr>Synonyms</vt:lpstr>
      <vt:lpstr>Antonyms</vt:lpstr>
      <vt:lpstr>Definition</vt:lpstr>
      <vt:lpstr>Examples</vt:lpstr>
      <vt:lpstr>How do you use Context Clues?</vt:lpstr>
      <vt:lpstr>Now what’s Next?</vt:lpstr>
      <vt:lpstr>Why Use Context Clues?</vt:lpstr>
      <vt:lpstr>Let’s Practice! </vt:lpstr>
      <vt:lpstr>Actual Definitions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Detectives</dc:title>
  <dc:creator>Chelsea Miles</dc:creator>
  <cp:lastModifiedBy>Chelsea Miles</cp:lastModifiedBy>
  <cp:revision>17</cp:revision>
  <dcterms:created xsi:type="dcterms:W3CDTF">2013-09-02T21:51:20Z</dcterms:created>
  <dcterms:modified xsi:type="dcterms:W3CDTF">2016-08-26T15:15:23Z</dcterms:modified>
</cp:coreProperties>
</file>